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459" r:id="rId2"/>
    <p:sldId id="350" r:id="rId3"/>
    <p:sldId id="259" r:id="rId4"/>
    <p:sldId id="431" r:id="rId5"/>
    <p:sldId id="458" r:id="rId6"/>
    <p:sldId id="446" r:id="rId7"/>
    <p:sldId id="450" r:id="rId8"/>
    <p:sldId id="332" r:id="rId9"/>
    <p:sldId id="455" r:id="rId10"/>
    <p:sldId id="330" r:id="rId11"/>
    <p:sldId id="447" r:id="rId12"/>
    <p:sldId id="448" r:id="rId13"/>
    <p:sldId id="453"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909"/>
  </p:normalViewPr>
  <p:slideViewPr>
    <p:cSldViewPr snapToGrid="0">
      <p:cViewPr varScale="1">
        <p:scale>
          <a:sx n="107" d="100"/>
          <a:sy n="107" d="100"/>
        </p:scale>
        <p:origin x="108"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04CF3-6ED2-4049-AB77-C62CB002E76B}" type="datetimeFigureOut">
              <a:rPr lang="fr-FR" smtClean="0"/>
              <a:t>07/01/2025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C58D-B4DE-354D-AE7F-DD80B9AC02EE}" type="slidenum">
              <a:rPr lang="fr-FR" smtClean="0"/>
              <a:t>‹N°›</a:t>
            </a:fld>
            <a:endParaRPr lang="fr-FR"/>
          </a:p>
        </p:txBody>
      </p:sp>
    </p:spTree>
    <p:extLst>
      <p:ext uri="{BB962C8B-B14F-4D97-AF65-F5344CB8AC3E}">
        <p14:creationId xmlns:p14="http://schemas.microsoft.com/office/powerpoint/2010/main" val="217759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That’s great! We expect that many divisions, unions, conferences, and local churches are already working on plans for 2024-2025. Global TMI is not itself a plan, but a framework that helps all our plans to be comprehensive, active, and ongoing. This framework includes three preliminary steps to revive and equip your church and five essential ministry areas for every phase of disciple-making. Lay out your existing plans using the blank planning form (downloadable here). You can use the sample church form as a helpful reference (downloadable here). Then, consider these questions:</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Is there any preliminary step or essential ministry area that is either not present at all or not very </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active</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 in your plans?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Is there any essential ministry area that consists only of activities and events, but no </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ongoing</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 structure (leadership personnel, budget, resources, annual plans)?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Do your plans include holding </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evangelistic reaping meetings</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 in either a traditional, seminar, or small group format </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in 2024-2025</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Advent Sans Logo" panose="020B0502040504020204" pitchFamily="34" charset="0"/>
              <a:ea typeface="Calibri" panose="020F0502020204030204" pitchFamily="34" charset="0"/>
            </a:endParaRPr>
          </a:p>
          <a:p>
            <a:r>
              <a:rPr lang="en-US" sz="1800" dirty="0">
                <a:effectLst/>
                <a:latin typeface="Advent Sans Logo" panose="020B0502040504020204" pitchFamily="34" charset="0"/>
                <a:ea typeface="Calibri" panose="020F0502020204030204" pitchFamily="34" charset="0"/>
              </a:rPr>
              <a:t>If the answer to the first two questions is no, and the answer to the third question is yes, then you are ready to participate in Global TMI! Praise the Lord! If not, you can use the Global TMI framework to enhance your plans to be even more effective, and to unite with your sister churches around the world in launching a global disciple-making strategy.</a:t>
            </a:r>
            <a:r>
              <a:rPr lang="en-US" dirty="0">
                <a:effectLst/>
              </a:rPr>
              <a:t> </a:t>
            </a:r>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7</a:t>
            </a:fld>
            <a:endParaRPr lang="en-US"/>
          </a:p>
        </p:txBody>
      </p:sp>
    </p:spTree>
    <p:extLst>
      <p:ext uri="{BB962C8B-B14F-4D97-AF65-F5344CB8AC3E}">
        <p14:creationId xmlns:p14="http://schemas.microsoft.com/office/powerpoint/2010/main" val="4104409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Global TMI can help strengthen the evangelistic goals in your territory by providing an exciting worldwide initiative for your churches to unite behind. The strategy and resources can inspire local churches in your region to sharpen their evangelistic plans and improve retention rates. The Global TMI planning form also provides a framework that can be used by churches to report their evangelistic plans and results, and to better track disciple-making activity and measure growth. </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dvent Sans Logo" panose="020B0502040504020204" pitchFamily="34" charset="0"/>
                <a:ea typeface="Calibri" panose="020F0502020204030204" pitchFamily="34" charset="0"/>
              </a:rPr>
              <a:t>The key elements of the Global TMI strategy can all be found in the </a:t>
            </a:r>
            <a:r>
              <a:rPr lang="en-US" sz="1800" i="1" dirty="0">
                <a:effectLst/>
                <a:latin typeface="Advent Sans Logo" panose="020B0502040504020204" pitchFamily="34" charset="0"/>
                <a:ea typeface="Calibri" panose="020F0502020204030204" pitchFamily="34" charset="0"/>
              </a:rPr>
              <a:t>Church Manual.</a:t>
            </a:r>
            <a:r>
              <a:rPr lang="en-US" sz="1800" dirty="0">
                <a:effectLst/>
                <a:latin typeface="Advent Sans Logo" panose="020B0502040504020204" pitchFamily="34" charset="0"/>
                <a:ea typeface="Calibri" panose="020F0502020204030204" pitchFamily="34" charset="0"/>
              </a:rPr>
              <a:t> But organizing them into one “active, ongoing discipleship plan” (p. 137) framework for local churches provides a helpful way for administrators to share their own initiatives in the same local context. For instance, “Comprehensive Health” or “Compassion” initiatives can be explained as aiding local churches in the essential PREPARE ministries of the Global TMI strategy. The “Missionary Book of the Year” can be promoted as a benefit to the local church’s essential PLANT ministries. “Nurture and Retention” initiatives can be promoted as valuable assets for each church’s essential PRESERVE ministries. The Global TMI disciple-making framework gives administrators a way to communicate initiatives so that local churches will see their benefit and importance, rather than viewing them as mere add-ons to their existing plans. Global TMI makes the initiatives and resources of the higher levels of the organization more relevant to local churches.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9</a:t>
            </a:fld>
            <a:endParaRPr lang="en-US"/>
          </a:p>
        </p:txBody>
      </p:sp>
    </p:spTree>
    <p:extLst>
      <p:ext uri="{BB962C8B-B14F-4D97-AF65-F5344CB8AC3E}">
        <p14:creationId xmlns:p14="http://schemas.microsoft.com/office/powerpoint/2010/main" val="127613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In order for the Global TMI initiative to reach local churches and their members, it must be given strong communication and support at every level of the organization. Divisions, unions, and conferences are encouraged to utilize every platform possible to create awareness and promotion of Global TMI in their territories. Utilize meetings of administrators, church publications, social media channels, camp meetings, and more. </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Perhaps most significantly, Global TMI must be communicated by leaders at the conference or mission level to every pastor around the world. The Global TMI Church Planner is a resource that can be printed by a local field in multiple languages and provided to every pastor. Then, by requesting that every church submit its plans to the local conference or mission, using the simple Global TMI Planning Form, we can gain the highest level of participation—with a goal of Total Member Involvement. </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Imagine every church around the world, not only holding evangelistic reaping meetings, but also establishing ministries that meet needs, find spiritual interests, develop interests, and train new workers after baptism. Every division, union, and conference is encouraged to use their influence and means to involve as many churches as possible in Global TMI.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12</a:t>
            </a:fld>
            <a:endParaRPr lang="en-US"/>
          </a:p>
        </p:txBody>
      </p:sp>
    </p:spTree>
    <p:extLst>
      <p:ext uri="{BB962C8B-B14F-4D97-AF65-F5344CB8AC3E}">
        <p14:creationId xmlns:p14="http://schemas.microsoft.com/office/powerpoint/2010/main" val="804284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Yes! If you have one or more pastors or church members willing to speak for an evangelistic reaping meeting, you may want to consider several series of sermons and presentation slides available on our resource page under Harvest resources.</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You may also consider utilizing YouTube to stream a single speaker to numerous local churches and other venues throughout your territory. Pastor Mark Finley recently conducted a successful effort using YouTube in China, where there have been over 10 million downloads of his messages.</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dvent Sans Logo" panose="020B0502040504020204" pitchFamily="34" charset="0"/>
                <a:ea typeface="Calibri" panose="020F0502020204030204" pitchFamily="34" charset="0"/>
              </a:rPr>
              <a:t>Another very good option is a new series of 18 presentations by Pastor Doug Batchelor of Amazing Facts entitled, Prophecy Odyssey. This series will be streamed from New York City September 20 to October 5, 2024. Wherever you are in the world, you can hold meetings in homes, churches, or other venues to view Pastor Batchelor’s messages in one of five major languages. They can be viewed live or on time delay, and there will be new lessons, handbills, and artwork available for free download. Go to </a:t>
            </a:r>
            <a:r>
              <a:rPr lang="en-US" sz="1800" dirty="0" err="1">
                <a:effectLst/>
                <a:latin typeface="Advent Sans Logo" panose="020B0502040504020204" pitchFamily="34" charset="0"/>
                <a:ea typeface="Calibri" panose="020F0502020204030204" pitchFamily="34" charset="0"/>
              </a:rPr>
              <a:t>prophecyodyssey.com</a:t>
            </a:r>
            <a:r>
              <a:rPr lang="en-US" sz="1800" dirty="0">
                <a:effectLst/>
                <a:latin typeface="Advent Sans Logo" panose="020B0502040504020204" pitchFamily="34" charset="0"/>
                <a:ea typeface="Calibri" panose="020F0502020204030204" pitchFamily="34" charset="0"/>
              </a:rPr>
              <a:t> for more information.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13</a:t>
            </a:fld>
            <a:endParaRPr lang="en-US"/>
          </a:p>
        </p:txBody>
      </p:sp>
    </p:spTree>
    <p:extLst>
      <p:ext uri="{BB962C8B-B14F-4D97-AF65-F5344CB8AC3E}">
        <p14:creationId xmlns:p14="http://schemas.microsoft.com/office/powerpoint/2010/main" val="60936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7C300-D25F-A914-B221-C93E047FF973}"/>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19A5BC32-3D7D-4CC1-BC73-4C4EF9D00E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12E8B352-AA72-67BD-DC24-1763A719E209}"/>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5" name="Espace réservé du pied de page 4">
            <a:extLst>
              <a:ext uri="{FF2B5EF4-FFF2-40B4-BE49-F238E27FC236}">
                <a16:creationId xmlns:a16="http://schemas.microsoft.com/office/drawing/2014/main" id="{1275291E-7617-03AB-9941-D607E16AEA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B5D9EC-C852-FD1F-FF85-ED63F6383746}"/>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210058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2DDD2E-6DDD-B20C-0F31-9F0EDDDCB6A7}"/>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C042A7A5-D873-67A0-6E48-F905AAFD3C1E}"/>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AC74B03C-9B99-FFC4-FB67-41EFACD49D89}"/>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5" name="Espace réservé du pied de page 4">
            <a:extLst>
              <a:ext uri="{FF2B5EF4-FFF2-40B4-BE49-F238E27FC236}">
                <a16:creationId xmlns:a16="http://schemas.microsoft.com/office/drawing/2014/main" id="{6EB35A27-7C84-C661-74FA-C1DDCCC71E3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FB92D3-969F-F7A1-B1A9-B6FB98779DB5}"/>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416222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32A9A72-5D09-757B-8E21-605BFC58E958}"/>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EC806D11-1B79-190A-8A92-CBF73D9482D3}"/>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EE31EE0F-0D80-F88F-A99E-D141E370F5DA}"/>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5" name="Espace réservé du pied de page 4">
            <a:extLst>
              <a:ext uri="{FF2B5EF4-FFF2-40B4-BE49-F238E27FC236}">
                <a16:creationId xmlns:a16="http://schemas.microsoft.com/office/drawing/2014/main" id="{97A53C2B-0CBF-60FE-B145-7F4F65C726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F99519-50BF-6C74-8139-4CC7DF428D2F}"/>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179617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F9FB12-6FDA-EBF8-988E-B0E59705D415}"/>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BDF26435-7DFA-9C07-6636-27809A7A5E22}"/>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B35FBA4F-8571-2E6F-DD10-8B64835B8473}"/>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5" name="Espace réservé du pied de page 4">
            <a:extLst>
              <a:ext uri="{FF2B5EF4-FFF2-40B4-BE49-F238E27FC236}">
                <a16:creationId xmlns:a16="http://schemas.microsoft.com/office/drawing/2014/main" id="{6B5FDC97-879C-D6AF-437A-8DDF8177F7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31336E-7D37-64A7-EBAB-5EB3C178DF72}"/>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355837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CF324-1FB3-F5EA-C4DE-E41CCFCEED6F}"/>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8D135457-FC46-E8B1-7A03-CB86F9572E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D0440E30-18AE-9817-DC2A-B7B6A74D0ECC}"/>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5" name="Espace réservé du pied de page 4">
            <a:extLst>
              <a:ext uri="{FF2B5EF4-FFF2-40B4-BE49-F238E27FC236}">
                <a16:creationId xmlns:a16="http://schemas.microsoft.com/office/drawing/2014/main" id="{14152837-0415-D159-DA4F-FACC568134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135D618-A545-F151-D6A2-D47FDFCB6456}"/>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1833804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94BDDC-016B-EAE4-CA56-F420B0082142}"/>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64799A0C-8C73-AAB7-5729-BD4AB39541DE}"/>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9966757A-F5EE-B3F2-7028-6D3AC290121B}"/>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C21A8FF8-2ACE-18CB-6F6C-4001EEA4CAEE}"/>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6" name="Espace réservé du pied de page 5">
            <a:extLst>
              <a:ext uri="{FF2B5EF4-FFF2-40B4-BE49-F238E27FC236}">
                <a16:creationId xmlns:a16="http://schemas.microsoft.com/office/drawing/2014/main" id="{AD24835B-84A8-A88C-CB68-8C96BF021E3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69B7BCE-71B2-AF2A-8943-91F3F75128AF}"/>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370816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7AF0A-8EB2-9707-DC3A-8338ECE0DBBF}"/>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46CD800A-E64F-C148-723B-26DD0CF66F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27FB6803-3A65-1869-9632-F36DD3029489}"/>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E3334718-DCFB-865B-1E0B-644BD7EC76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5F973ECF-309C-D41D-37D8-18D3E90FDB4B}"/>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8A04965F-6FD3-ABE7-974D-7042B4F3B5D5}"/>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8" name="Espace réservé du pied de page 7">
            <a:extLst>
              <a:ext uri="{FF2B5EF4-FFF2-40B4-BE49-F238E27FC236}">
                <a16:creationId xmlns:a16="http://schemas.microsoft.com/office/drawing/2014/main" id="{BF39C30D-AEDB-DC76-2F6E-CE5E880C010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786A71A-3FB5-D1B3-6B91-826CA57E1038}"/>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109408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3310DF-2B4C-B1C6-84ED-0524757CE92F}"/>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1334B096-700E-FABD-F9C4-97593737473F}"/>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4" name="Espace réservé du pied de page 3">
            <a:extLst>
              <a:ext uri="{FF2B5EF4-FFF2-40B4-BE49-F238E27FC236}">
                <a16:creationId xmlns:a16="http://schemas.microsoft.com/office/drawing/2014/main" id="{DE2874FE-68BB-6BF0-4C52-BF8A937E650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5DE2896-434E-25FD-985D-2FD41619AE29}"/>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331331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886FA95-705D-CE07-7D36-2261BA80F6C7}"/>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3" name="Espace réservé du pied de page 2">
            <a:extLst>
              <a:ext uri="{FF2B5EF4-FFF2-40B4-BE49-F238E27FC236}">
                <a16:creationId xmlns:a16="http://schemas.microsoft.com/office/drawing/2014/main" id="{9947097C-0584-DD4A-1F18-823B093BDEE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708C8B9-32DE-9BA5-6225-EC50E95A0672}"/>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383914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116F05-F2CC-3576-1FF9-390133B6A0D2}"/>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D93FE9CC-1DBE-8CC0-D71F-A54BE0CDF0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C4D20BCB-5CE2-C116-6633-40450600B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C4DDC63D-6119-5B24-91E5-A89A45BCF653}"/>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6" name="Espace réservé du pied de page 5">
            <a:extLst>
              <a:ext uri="{FF2B5EF4-FFF2-40B4-BE49-F238E27FC236}">
                <a16:creationId xmlns:a16="http://schemas.microsoft.com/office/drawing/2014/main" id="{CCE04388-1467-962F-98E1-55D80C26DB6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6A7DC7B-9742-38CD-033B-11662D1CD3AD}"/>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426782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CECD0-CFFA-CF5E-FC16-6BB7FE5FC5EC}"/>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88873B93-57D4-63FE-59F0-2A992BAAF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B02CC1B-28F0-BEA2-C003-EBFE12166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3D5054A0-B8AC-8BC6-EDDF-9FC2AC83CC91}"/>
              </a:ext>
            </a:extLst>
          </p:cNvPr>
          <p:cNvSpPr>
            <a:spLocks noGrp="1"/>
          </p:cNvSpPr>
          <p:nvPr>
            <p:ph type="dt" sz="half" idx="10"/>
          </p:nvPr>
        </p:nvSpPr>
        <p:spPr/>
        <p:txBody>
          <a:bodyPr/>
          <a:lstStyle/>
          <a:p>
            <a:fld id="{05DDC42C-54BA-9E42-A3B7-7DDEA9FEA521}" type="datetimeFigureOut">
              <a:rPr lang="fr-FR" smtClean="0"/>
              <a:t>07/01/2025</a:t>
            </a:fld>
            <a:endParaRPr lang="fr-FR"/>
          </a:p>
        </p:txBody>
      </p:sp>
      <p:sp>
        <p:nvSpPr>
          <p:cNvPr id="6" name="Espace réservé du pied de page 5">
            <a:extLst>
              <a:ext uri="{FF2B5EF4-FFF2-40B4-BE49-F238E27FC236}">
                <a16:creationId xmlns:a16="http://schemas.microsoft.com/office/drawing/2014/main" id="{ED87DFA0-FDE2-FCAE-FFFA-68FA44794D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E59211C-A930-242A-D84C-8D2FA2D7691C}"/>
              </a:ext>
            </a:extLst>
          </p:cNvPr>
          <p:cNvSpPr>
            <a:spLocks noGrp="1"/>
          </p:cNvSpPr>
          <p:nvPr>
            <p:ph type="sldNum" sz="quarter" idx="12"/>
          </p:nvPr>
        </p:nvSpPr>
        <p:spPr/>
        <p:txBody>
          <a:bodyPr/>
          <a:lstStyle/>
          <a:p>
            <a:fld id="{98A44C37-E3B8-E141-B590-4F125DCB28F7}" type="slidenum">
              <a:rPr lang="fr-FR" smtClean="0"/>
              <a:t>‹N°›</a:t>
            </a:fld>
            <a:endParaRPr lang="fr-FR"/>
          </a:p>
        </p:txBody>
      </p:sp>
    </p:spTree>
    <p:extLst>
      <p:ext uri="{BB962C8B-B14F-4D97-AF65-F5344CB8AC3E}">
        <p14:creationId xmlns:p14="http://schemas.microsoft.com/office/powerpoint/2010/main" val="262571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D45314-4F16-5BCA-2F5D-075E7DA610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454A94DE-E6A8-1325-AEBB-9069892C10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79CF9FEE-844D-B795-BB9F-F26B0EA0AE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DC42C-54BA-9E42-A3B7-7DDEA9FEA521}" type="datetimeFigureOut">
              <a:rPr lang="fr-FR" smtClean="0"/>
              <a:t>07/01/2025</a:t>
            </a:fld>
            <a:endParaRPr lang="fr-FR"/>
          </a:p>
        </p:txBody>
      </p:sp>
      <p:sp>
        <p:nvSpPr>
          <p:cNvPr id="5" name="Espace réservé du pied de page 4">
            <a:extLst>
              <a:ext uri="{FF2B5EF4-FFF2-40B4-BE49-F238E27FC236}">
                <a16:creationId xmlns:a16="http://schemas.microsoft.com/office/drawing/2014/main" id="{EDDEE8B9-DDDC-DCA1-9A5B-D7A78589C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D28EDA7-4D45-6439-6EDF-13DB7FA26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44C37-E3B8-E141-B590-4F125DCB28F7}" type="slidenum">
              <a:rPr lang="fr-FR" smtClean="0"/>
              <a:t>‹N°›</a:t>
            </a:fld>
            <a:endParaRPr lang="fr-FR"/>
          </a:p>
        </p:txBody>
      </p:sp>
    </p:spTree>
    <p:extLst>
      <p:ext uri="{BB962C8B-B14F-4D97-AF65-F5344CB8AC3E}">
        <p14:creationId xmlns:p14="http://schemas.microsoft.com/office/powerpoint/2010/main" val="3179872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rotWithShape="1">
          <a:blip r:embed="rId2"/>
          <a:srcRect l="13715" t="7018" r="14148" b="6562"/>
          <a:stretch/>
        </p:blipFill>
        <p:spPr>
          <a:xfrm rot="21374839">
            <a:off x="276659" y="379693"/>
            <a:ext cx="7633821" cy="6096810"/>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458269"/>
            <a:ext cx="38076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CHURCH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Myriad Pro" panose="020B0503030403020204" pitchFamily="34" charset="0"/>
              </a:rPr>
              <a:t>PLANNER</a:t>
            </a:r>
            <a:endParaRPr kumimoji="0" lang="en-US" sz="4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5" name="Picture 4" descr="A logo of a company&#10;&#10;Description automatically generated">
            <a:extLst>
              <a:ext uri="{FF2B5EF4-FFF2-40B4-BE49-F238E27FC236}">
                <a16:creationId xmlns:a16="http://schemas.microsoft.com/office/drawing/2014/main" id="{CA5B4341-1445-81E1-BBA0-46F57C018C51}"/>
              </a:ext>
            </a:extLst>
          </p:cNvPr>
          <p:cNvPicPr>
            <a:picLocks noChangeAspect="1"/>
          </p:cNvPicPr>
          <p:nvPr/>
        </p:nvPicPr>
        <p:blipFill>
          <a:blip r:embed="rId4"/>
          <a:stretch>
            <a:fillRect/>
          </a:stretch>
        </p:blipFill>
        <p:spPr>
          <a:xfrm>
            <a:off x="9138460" y="3444543"/>
            <a:ext cx="1901952" cy="1901952"/>
          </a:xfrm>
          <a:prstGeom prst="rect">
            <a:avLst/>
          </a:prstGeom>
        </p:spPr>
      </p:pic>
    </p:spTree>
    <p:extLst>
      <p:ext uri="{BB962C8B-B14F-4D97-AF65-F5344CB8AC3E}">
        <p14:creationId xmlns:p14="http://schemas.microsoft.com/office/powerpoint/2010/main" val="2599914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close-up of a chart&#10;&#10;Description automatically generated">
            <a:extLst>
              <a:ext uri="{FF2B5EF4-FFF2-40B4-BE49-F238E27FC236}">
                <a16:creationId xmlns:a16="http://schemas.microsoft.com/office/drawing/2014/main" id="{B632D72E-4A91-4C7C-6F45-CA4CFD893F45}"/>
              </a:ext>
            </a:extLst>
          </p:cNvPr>
          <p:cNvPicPr>
            <a:picLocks noChangeAspect="1"/>
          </p:cNvPicPr>
          <p:nvPr/>
        </p:nvPicPr>
        <p:blipFill>
          <a:blip r:embed="rId3"/>
          <a:stretch>
            <a:fillRect/>
          </a:stretch>
        </p:blipFill>
        <p:spPr>
          <a:xfrm>
            <a:off x="0" y="1531943"/>
            <a:ext cx="12179562" cy="4789714"/>
          </a:xfrm>
          <a:prstGeom prst="rect">
            <a:avLst/>
          </a:prstGeom>
        </p:spPr>
      </p:pic>
      <p:sp>
        <p:nvSpPr>
          <p:cNvPr id="4" name="TextBox 3">
            <a:extLst>
              <a:ext uri="{FF2B5EF4-FFF2-40B4-BE49-F238E27FC236}">
                <a16:creationId xmlns:a16="http://schemas.microsoft.com/office/drawing/2014/main" id="{7AF7BAAD-F5D7-34A9-F823-3F76159106CD}"/>
              </a:ext>
            </a:extLst>
          </p:cNvPr>
          <p:cNvSpPr txBox="1"/>
          <p:nvPr/>
        </p:nvSpPr>
        <p:spPr>
          <a:xfrm>
            <a:off x="1214748" y="165807"/>
            <a:ext cx="97625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2024-2025 DISCIPLE-MAKING EVANGELISM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Sample Church Plan</a:t>
            </a:r>
          </a:p>
        </p:txBody>
      </p:sp>
    </p:spTree>
    <p:extLst>
      <p:ext uri="{BB962C8B-B14F-4D97-AF65-F5344CB8AC3E}">
        <p14:creationId xmlns:p14="http://schemas.microsoft.com/office/powerpoint/2010/main" val="2251872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018458" y="1717708"/>
            <a:ext cx="8155083" cy="2308324"/>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US" sz="3600" dirty="0">
                <a:latin typeface="Myriad Pro" panose="020B0503030403020204" pitchFamily="34" charset="0"/>
              </a:rPr>
              <a:t>Promote Global TMI through every platform possible—meetings of administrators, social media, publications, camp meetings, etc.</a:t>
            </a: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STEPS FOR ADMINISTRATORS</a:t>
            </a:r>
          </a:p>
        </p:txBody>
      </p:sp>
    </p:spTree>
    <p:extLst>
      <p:ext uri="{BB962C8B-B14F-4D97-AF65-F5344CB8AC3E}">
        <p14:creationId xmlns:p14="http://schemas.microsoft.com/office/powerpoint/2010/main" val="1920329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4"/>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018458" y="1717708"/>
            <a:ext cx="8155083" cy="3416320"/>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startAt="2"/>
              <a:tabLst/>
              <a:defRPr/>
            </a:pPr>
            <a:r>
              <a:rPr lang="en-US" sz="3600" dirty="0">
                <a:latin typeface="Myriad Pro" panose="020B0503030403020204" pitchFamily="34" charset="0"/>
              </a:rPr>
              <a:t>Supply the Global TMI Church Planner to every pastor</a:t>
            </a:r>
          </a:p>
          <a:p>
            <a:pPr marL="742950" marR="0" lvl="0" indent="-742950" defTabSz="914400" rtl="0" eaLnBrk="1" fontAlgn="auto" latinLnBrk="0" hangingPunct="1">
              <a:lnSpc>
                <a:spcPct val="100000"/>
              </a:lnSpc>
              <a:spcBef>
                <a:spcPts val="0"/>
              </a:spcBef>
              <a:spcAft>
                <a:spcPts val="0"/>
              </a:spcAft>
              <a:buClrTx/>
              <a:buSzTx/>
              <a:buFont typeface="+mj-lt"/>
              <a:buAutoNum type="arabicPeriod" startAt="2"/>
              <a:tabLst/>
              <a:defRPr/>
            </a:pPr>
            <a:r>
              <a:rPr lang="en-US" sz="3600" dirty="0">
                <a:latin typeface="Myriad Pro" panose="020B0503030403020204" pitchFamily="34" charset="0"/>
              </a:rPr>
              <a:t>Ask every church to complete the Global TMI planning form</a:t>
            </a:r>
          </a:p>
          <a:p>
            <a:pPr marL="742950" marR="0" lvl="0" indent="-742950" defTabSz="914400" rtl="0" eaLnBrk="1" fontAlgn="auto" latinLnBrk="0" hangingPunct="1">
              <a:lnSpc>
                <a:spcPct val="100000"/>
              </a:lnSpc>
              <a:spcBef>
                <a:spcPts val="0"/>
              </a:spcBef>
              <a:spcAft>
                <a:spcPts val="0"/>
              </a:spcAft>
              <a:buClrTx/>
              <a:buSzTx/>
              <a:buFont typeface="+mj-lt"/>
              <a:buAutoNum type="arabicPeriod" startAt="2"/>
              <a:tabLst/>
              <a:defRPr/>
            </a:pPr>
            <a:r>
              <a:rPr lang="en-US" sz="3600" dirty="0">
                <a:latin typeface="Myriad Pro" panose="020B0503030403020204" pitchFamily="34" charset="0"/>
              </a:rPr>
              <a:t>Report the number of participating churches in your territory </a:t>
            </a: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STEPS FOR ADMINISTRATORS</a:t>
            </a:r>
          </a:p>
        </p:txBody>
      </p:sp>
    </p:spTree>
    <p:extLst>
      <p:ext uri="{BB962C8B-B14F-4D97-AF65-F5344CB8AC3E}">
        <p14:creationId xmlns:p14="http://schemas.microsoft.com/office/powerpoint/2010/main" val="4108920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sp>
        <p:nvSpPr>
          <p:cNvPr id="2" name="TextBox 1">
            <a:extLst>
              <a:ext uri="{FF2B5EF4-FFF2-40B4-BE49-F238E27FC236}">
                <a16:creationId xmlns:a16="http://schemas.microsoft.com/office/drawing/2014/main" id="{404EBF05-DAD8-E905-3D41-ABE72CB7830B}"/>
              </a:ext>
            </a:extLst>
          </p:cNvPr>
          <p:cNvSpPr txBox="1"/>
          <p:nvPr/>
        </p:nvSpPr>
        <p:spPr>
          <a:xfrm>
            <a:off x="730648" y="2459504"/>
            <a:ext cx="67318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Are there resources available to help with evangelistic</a:t>
            </a:r>
            <a:r>
              <a:rPr lang="en-US" sz="4000" dirty="0">
                <a:solidFill>
                  <a:prstClr val="black"/>
                </a:solidFill>
                <a:latin typeface="Myriad Pro" panose="020B0503030403020204" pitchFamily="34" charset="0"/>
              </a:rPr>
              <a:t> </a:t>
            </a: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meetings in 2024-2025?</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2856372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s hand with fingers extended&#10;&#10;Description automatically generated">
            <a:extLst>
              <a:ext uri="{FF2B5EF4-FFF2-40B4-BE49-F238E27FC236}">
                <a16:creationId xmlns:a16="http://schemas.microsoft.com/office/drawing/2014/main" id="{A2D71265-2A70-6999-0ADC-1F5CC7FDC18B}"/>
              </a:ext>
            </a:extLst>
          </p:cNvPr>
          <p:cNvPicPr>
            <a:picLocks noChangeAspect="1"/>
          </p:cNvPicPr>
          <p:nvPr/>
        </p:nvPicPr>
        <p:blipFill rotWithShape="1">
          <a:blip r:embed="rId2"/>
          <a:srcRect l="7196" r="24117"/>
          <a:stretch/>
        </p:blipFill>
        <p:spPr>
          <a:xfrm>
            <a:off x="1" y="0"/>
            <a:ext cx="12192000" cy="6858001"/>
          </a:xfrm>
          <a:prstGeom prst="rect">
            <a:avLst/>
          </a:prstGeom>
        </p:spPr>
      </p:pic>
      <p:sp>
        <p:nvSpPr>
          <p:cNvPr id="6" name="TextBox 5">
            <a:extLst>
              <a:ext uri="{FF2B5EF4-FFF2-40B4-BE49-F238E27FC236}">
                <a16:creationId xmlns:a16="http://schemas.microsoft.com/office/drawing/2014/main" id="{4D0B1FAD-F6FA-D7A8-DE33-09305E88974D}"/>
              </a:ext>
            </a:extLst>
          </p:cNvPr>
          <p:cNvSpPr txBox="1"/>
          <p:nvPr/>
        </p:nvSpPr>
        <p:spPr>
          <a:xfrm>
            <a:off x="5855419" y="4446941"/>
            <a:ext cx="5911961" cy="1077218"/>
          </a:xfrm>
          <a:prstGeom prst="rect">
            <a:avLst/>
          </a:prstGeom>
          <a:noFill/>
        </p:spPr>
        <p:txBody>
          <a:bodyPr wrap="square" rtlCol="0">
            <a:spAutoFit/>
          </a:bodyPr>
          <a:lstStyle/>
          <a:p>
            <a:pPr algn="ctr"/>
            <a:r>
              <a:rPr lang="en-US" sz="3200" b="1" dirty="0">
                <a:latin typeface="Myriad Pro" panose="020B0503030403020204" pitchFamily="34" charset="0"/>
              </a:rPr>
              <a:t>A Biblical Strategy for Disciple-Making Evangelism</a:t>
            </a:r>
          </a:p>
        </p:txBody>
      </p:sp>
      <p:sp>
        <p:nvSpPr>
          <p:cNvPr id="4" name="TextBox 3">
            <a:extLst>
              <a:ext uri="{FF2B5EF4-FFF2-40B4-BE49-F238E27FC236}">
                <a16:creationId xmlns:a16="http://schemas.microsoft.com/office/drawing/2014/main" id="{D1D55A9E-F390-3C56-39D6-2219FE6F4034}"/>
              </a:ext>
            </a:extLst>
          </p:cNvPr>
          <p:cNvSpPr txBox="1"/>
          <p:nvPr/>
        </p:nvSpPr>
        <p:spPr>
          <a:xfrm>
            <a:off x="5778674" y="720608"/>
            <a:ext cx="6413326" cy="3469709"/>
          </a:xfrm>
          <a:prstGeom prst="rect">
            <a:avLst/>
          </a:prstGeom>
          <a:solidFill>
            <a:schemeClr val="bg1"/>
          </a:solidFill>
        </p:spPr>
        <p:txBody>
          <a:bodyPr wrap="square" rtlCol="0">
            <a:spAutoFit/>
          </a:bodyPr>
          <a:lstStyle/>
          <a:p>
            <a:endParaRPr lang="en-US" dirty="0"/>
          </a:p>
        </p:txBody>
      </p:sp>
      <p:pic>
        <p:nvPicPr>
          <p:cNvPr id="3" name="Picture 2" descr="A logo with text and circles&#10;&#10;Description automatically generated with medium confidence">
            <a:extLst>
              <a:ext uri="{FF2B5EF4-FFF2-40B4-BE49-F238E27FC236}">
                <a16:creationId xmlns:a16="http://schemas.microsoft.com/office/drawing/2014/main" id="{89C06A89-A2A9-5A1C-88BC-7EAFE4F760BB}"/>
              </a:ext>
            </a:extLst>
          </p:cNvPr>
          <p:cNvPicPr>
            <a:picLocks noChangeAspect="1"/>
          </p:cNvPicPr>
          <p:nvPr/>
        </p:nvPicPr>
        <p:blipFill>
          <a:blip r:embed="rId3"/>
          <a:stretch>
            <a:fillRect/>
          </a:stretch>
        </p:blipFill>
        <p:spPr>
          <a:xfrm>
            <a:off x="6270171" y="1184847"/>
            <a:ext cx="5082459" cy="2541230"/>
          </a:xfrm>
          <a:prstGeom prst="rect">
            <a:avLst/>
          </a:prstGeom>
        </p:spPr>
      </p:pic>
    </p:spTree>
    <p:extLst>
      <p:ext uri="{BB962C8B-B14F-4D97-AF65-F5344CB8AC3E}">
        <p14:creationId xmlns:p14="http://schemas.microsoft.com/office/powerpoint/2010/main" val="706643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9" name="Rounded Rectangle 8">
            <a:extLst>
              <a:ext uri="{FF2B5EF4-FFF2-40B4-BE49-F238E27FC236}">
                <a16:creationId xmlns:a16="http://schemas.microsoft.com/office/drawing/2014/main" id="{EA00B2C1-FD55-98C0-232E-AB817E304064}"/>
              </a:ext>
            </a:extLst>
          </p:cNvPr>
          <p:cNvSpPr/>
          <p:nvPr/>
        </p:nvSpPr>
        <p:spPr>
          <a:xfrm>
            <a:off x="1237197" y="1203577"/>
            <a:ext cx="9717605" cy="445084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3D33E04-4FF2-C2E5-8338-93A7EAFD242C}"/>
              </a:ext>
            </a:extLst>
          </p:cNvPr>
          <p:cNvSpPr txBox="1"/>
          <p:nvPr/>
        </p:nvSpPr>
        <p:spPr>
          <a:xfrm>
            <a:off x="2036378" y="1443841"/>
            <a:ext cx="8119242" cy="4062651"/>
          </a:xfrm>
          <a:prstGeom prst="rect">
            <a:avLst/>
          </a:prstGeom>
          <a:noFill/>
        </p:spPr>
        <p:txBody>
          <a:bodyPr wrap="square" rtlCol="0">
            <a:spAutoFit/>
          </a:bodyPr>
          <a:lstStyle/>
          <a:p>
            <a:pPr algn="ctr"/>
            <a:r>
              <a:rPr lang="en-US" sz="3600" dirty="0">
                <a:latin typeface="Myriad Pro" panose="020B0503030403020204" pitchFamily="34" charset="0"/>
              </a:rPr>
              <a:t>“The real character of the church is measured, not by the high profession she makes, </a:t>
            </a:r>
            <a:r>
              <a:rPr lang="en-US" sz="3600" b="1" dirty="0">
                <a:latin typeface="Myriad Pro" panose="020B0503030403020204" pitchFamily="34" charset="0"/>
              </a:rPr>
              <a:t>not by the names enrolled on her books</a:t>
            </a:r>
            <a:r>
              <a:rPr lang="en-US" sz="3600" dirty="0">
                <a:latin typeface="Myriad Pro" panose="020B0503030403020204" pitchFamily="34" charset="0"/>
              </a:rPr>
              <a:t>, but by what she is actually doing for the Master, </a:t>
            </a:r>
            <a:r>
              <a:rPr lang="en-US" sz="3600" b="1" dirty="0">
                <a:latin typeface="Myriad Pro" panose="020B0503030403020204" pitchFamily="34" charset="0"/>
              </a:rPr>
              <a:t>by the number of her persevering, faithful workers</a:t>
            </a:r>
            <a:r>
              <a:rPr lang="en-US" sz="3600" dirty="0">
                <a:latin typeface="Myriad Pro" panose="020B0503030403020204" pitchFamily="34" charset="0"/>
              </a:rPr>
              <a:t>.” </a:t>
            </a:r>
          </a:p>
          <a:p>
            <a:pPr algn="ctr">
              <a:spcBef>
                <a:spcPts val="1200"/>
              </a:spcBef>
            </a:pPr>
            <a:r>
              <a:rPr lang="en-US" sz="3200" i="1" dirty="0">
                <a:latin typeface="Myriad Pro" panose="020B0503030403020204" pitchFamily="34" charset="0"/>
              </a:rPr>
              <a:t>Gospel Workers, </a:t>
            </a:r>
            <a:r>
              <a:rPr lang="en-US" sz="3200" dirty="0">
                <a:latin typeface="Myriad Pro" panose="020B0503030403020204" pitchFamily="34" charset="0"/>
              </a:rPr>
              <a:t>p. 200</a:t>
            </a:r>
          </a:p>
        </p:txBody>
      </p:sp>
      <p:pic>
        <p:nvPicPr>
          <p:cNvPr id="11" name="Picture 10" descr="A blue circle with white letters&#10;&#10;Description automatically generated">
            <a:extLst>
              <a:ext uri="{FF2B5EF4-FFF2-40B4-BE49-F238E27FC236}">
                <a16:creationId xmlns:a16="http://schemas.microsoft.com/office/drawing/2014/main" id="{6A7C5BFE-54D8-B708-0963-AE3DB3D24275}"/>
              </a:ext>
            </a:extLst>
          </p:cNvPr>
          <p:cNvPicPr>
            <a:picLocks noChangeAspect="1"/>
          </p:cNvPicPr>
          <p:nvPr/>
        </p:nvPicPr>
        <p:blipFill>
          <a:blip r:embed="rId3"/>
          <a:stretch>
            <a:fillRect/>
          </a:stretch>
        </p:blipFill>
        <p:spPr>
          <a:xfrm>
            <a:off x="688556" y="623560"/>
            <a:ext cx="1097280" cy="1097280"/>
          </a:xfrm>
          <a:prstGeom prst="rect">
            <a:avLst/>
          </a:prstGeom>
        </p:spPr>
      </p:pic>
    </p:spTree>
    <p:extLst>
      <p:ext uri="{BB962C8B-B14F-4D97-AF65-F5344CB8AC3E}">
        <p14:creationId xmlns:p14="http://schemas.microsoft.com/office/powerpoint/2010/main" val="165603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2"/>
          <a:srcRect r="32605" b="1"/>
          <a:stretch/>
        </p:blipFill>
        <p:spPr>
          <a:xfrm>
            <a:off x="194948" y="173518"/>
            <a:ext cx="7803277" cy="6512761"/>
          </a:xfrm>
          <a:prstGeom prst="rect">
            <a:avLst/>
          </a:prstGeom>
        </p:spPr>
      </p:pic>
      <p:pic>
        <p:nvPicPr>
          <p:cNvPr id="4" name="Picture 3" descr="Close-up of wheat in a field&#10;&#10;Description automatically generated">
            <a:extLst>
              <a:ext uri="{FF2B5EF4-FFF2-40B4-BE49-F238E27FC236}">
                <a16:creationId xmlns:a16="http://schemas.microsoft.com/office/drawing/2014/main" id="{A028BAE3-96CF-86CE-5AAE-0E93A3D8E515}"/>
              </a:ext>
            </a:extLst>
          </p:cNvPr>
          <p:cNvPicPr>
            <a:picLocks noChangeAspect="1"/>
          </p:cNvPicPr>
          <p:nvPr/>
        </p:nvPicPr>
        <p:blipFill rotWithShape="1">
          <a:blip r:embed="rId3"/>
          <a:srcRect l="14138" t="2530" r="28124" b="2504"/>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30648" y="2828835"/>
            <a:ext cx="67318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The number of </a:t>
            </a:r>
            <a:r>
              <a:rPr lang="en-US" sz="3600" b="1" dirty="0">
                <a:latin typeface="Myriad Pro" panose="020B0503030403020204" pitchFamily="34" charset="0"/>
              </a:rPr>
              <a:t>MEMBERS</a:t>
            </a:r>
            <a:r>
              <a:rPr lang="en-US" sz="3600" dirty="0">
                <a:latin typeface="Myriad Pro" panose="020B0503030403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does not equal success.</a:t>
            </a:r>
            <a:endParaRPr lang="en-US" sz="3600" b="1" dirty="0">
              <a:latin typeface="Myriad Pro" panose="020B0503030403020204" pitchFamily="34" charset="0"/>
            </a:endParaRPr>
          </a:p>
        </p:txBody>
      </p:sp>
      <p:sp>
        <p:nvSpPr>
          <p:cNvPr id="6" name="TextBox 5">
            <a:extLst>
              <a:ext uri="{FF2B5EF4-FFF2-40B4-BE49-F238E27FC236}">
                <a16:creationId xmlns:a16="http://schemas.microsoft.com/office/drawing/2014/main" id="{3C5B4E66-5B35-6717-A81C-CBE5A63F145E}"/>
              </a:ext>
            </a:extLst>
          </p:cNvPr>
          <p:cNvSpPr txBox="1"/>
          <p:nvPr/>
        </p:nvSpPr>
        <p:spPr>
          <a:xfrm>
            <a:off x="730648" y="4324053"/>
            <a:ext cx="67318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The number of </a:t>
            </a:r>
            <a:r>
              <a:rPr lang="en-US" sz="3600" b="1" dirty="0">
                <a:latin typeface="Myriad Pro" panose="020B0503030403020204" pitchFamily="34" charset="0"/>
              </a:rPr>
              <a:t>WORKERS</a:t>
            </a:r>
            <a:r>
              <a:rPr lang="en-US" sz="3600" dirty="0">
                <a:latin typeface="Myriad Pro" panose="020B0503030403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equals success.</a:t>
            </a:r>
            <a:endParaRPr lang="en-US" sz="3600" b="1" dirty="0">
              <a:latin typeface="Myriad Pro" panose="020B0503030403020204" pitchFamily="34" charset="0"/>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TOTAL MEMBER INVOLVEMENT</a:t>
            </a:r>
          </a:p>
        </p:txBody>
      </p:sp>
    </p:spTree>
    <p:extLst>
      <p:ext uri="{BB962C8B-B14F-4D97-AF65-F5344CB8AC3E}">
        <p14:creationId xmlns:p14="http://schemas.microsoft.com/office/powerpoint/2010/main" val="189525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rotWithShape="1">
          <a:blip r:embed="rId2"/>
          <a:srcRect l="13715" t="7018" r="14148" b="6562"/>
          <a:stretch/>
        </p:blipFill>
        <p:spPr>
          <a:xfrm rot="21374839">
            <a:off x="276659" y="379693"/>
            <a:ext cx="7633821" cy="6096810"/>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458269"/>
            <a:ext cx="38076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CHURCH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Myriad Pro" panose="020B0503030403020204" pitchFamily="34" charset="0"/>
              </a:rPr>
              <a:t>PLANNER</a:t>
            </a:r>
            <a:endParaRPr kumimoji="0" lang="en-US" sz="4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5" name="Picture 4" descr="A logo of a company&#10;&#10;Description automatically generated">
            <a:extLst>
              <a:ext uri="{FF2B5EF4-FFF2-40B4-BE49-F238E27FC236}">
                <a16:creationId xmlns:a16="http://schemas.microsoft.com/office/drawing/2014/main" id="{CA5B4341-1445-81E1-BBA0-46F57C018C51}"/>
              </a:ext>
            </a:extLst>
          </p:cNvPr>
          <p:cNvPicPr>
            <a:picLocks noChangeAspect="1"/>
          </p:cNvPicPr>
          <p:nvPr/>
        </p:nvPicPr>
        <p:blipFill>
          <a:blip r:embed="rId4"/>
          <a:stretch>
            <a:fillRect/>
          </a:stretch>
        </p:blipFill>
        <p:spPr>
          <a:xfrm>
            <a:off x="9138460" y="3444543"/>
            <a:ext cx="1901952" cy="1901952"/>
          </a:xfrm>
          <a:prstGeom prst="rect">
            <a:avLst/>
          </a:prstGeom>
        </p:spPr>
      </p:pic>
    </p:spTree>
    <p:extLst>
      <p:ext uri="{BB962C8B-B14F-4D97-AF65-F5344CB8AC3E}">
        <p14:creationId xmlns:p14="http://schemas.microsoft.com/office/powerpoint/2010/main" val="2290885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199509" y="1994707"/>
            <a:ext cx="8155083" cy="2862322"/>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US" sz="3600" dirty="0">
                <a:latin typeface="Myriad Pro" panose="020B0503030403020204" pitchFamily="34" charset="0"/>
              </a:rPr>
              <a:t>Review the Global TMI strategy</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US" sz="3600" dirty="0">
                <a:latin typeface="Myriad Pro" panose="020B0503030403020204" pitchFamily="34" charset="0"/>
              </a:rPr>
              <a:t>Create your 2024-2025 Disciple-Making Evangelism Plan</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US" sz="3600" dirty="0">
                <a:latin typeface="Myriad Pro" panose="020B0503030403020204" pitchFamily="34" charset="0"/>
              </a:rPr>
              <a:t>Secure church board approval        and implement your plans</a:t>
            </a: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Myriad Pro" panose="020B0503030403020204" pitchFamily="34" charset="0"/>
              </a:rPr>
              <a:t>STEPS FOR LOCAL CHURCHES</a:t>
            </a:r>
            <a:endPar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4140084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30648" y="2459504"/>
            <a:ext cx="67318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What if a church (or higher organization) already has plans for 2024-2025?</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spTree>
    <p:extLst>
      <p:ext uri="{BB962C8B-B14F-4D97-AF65-F5344CB8AC3E}">
        <p14:creationId xmlns:p14="http://schemas.microsoft.com/office/powerpoint/2010/main" val="2691275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AF7BAAD-F5D7-34A9-F823-3F76159106CD}"/>
              </a:ext>
            </a:extLst>
          </p:cNvPr>
          <p:cNvSpPr txBox="1"/>
          <p:nvPr/>
        </p:nvSpPr>
        <p:spPr>
          <a:xfrm>
            <a:off x="1214748" y="153086"/>
            <a:ext cx="97625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2024-2025 DISCIPLE-MAKING EVANGELISM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Blank Planning Form</a:t>
            </a:r>
          </a:p>
        </p:txBody>
      </p:sp>
      <p:pic>
        <p:nvPicPr>
          <p:cNvPr id="5" name="Picture 4" descr="A chart with colorful squares&#10;&#10;Description automatically generated with medium confidence">
            <a:extLst>
              <a:ext uri="{FF2B5EF4-FFF2-40B4-BE49-F238E27FC236}">
                <a16:creationId xmlns:a16="http://schemas.microsoft.com/office/drawing/2014/main" id="{080803F1-F880-E3F9-1237-7ED72923D3D1}"/>
              </a:ext>
            </a:extLst>
          </p:cNvPr>
          <p:cNvPicPr>
            <a:picLocks noChangeAspect="1"/>
          </p:cNvPicPr>
          <p:nvPr/>
        </p:nvPicPr>
        <p:blipFill>
          <a:blip r:embed="rId3"/>
          <a:stretch>
            <a:fillRect/>
          </a:stretch>
        </p:blipFill>
        <p:spPr>
          <a:xfrm>
            <a:off x="12437" y="1506501"/>
            <a:ext cx="12167124" cy="4802435"/>
          </a:xfrm>
          <a:prstGeom prst="rect">
            <a:avLst/>
          </a:prstGeom>
        </p:spPr>
      </p:pic>
    </p:spTree>
    <p:extLst>
      <p:ext uri="{BB962C8B-B14F-4D97-AF65-F5344CB8AC3E}">
        <p14:creationId xmlns:p14="http://schemas.microsoft.com/office/powerpoint/2010/main" val="1743880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49130" y="2459504"/>
            <a:ext cx="669491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How does Global TMI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help division, union, and conference administrators?</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spTree>
    <p:extLst>
      <p:ext uri="{BB962C8B-B14F-4D97-AF65-F5344CB8AC3E}">
        <p14:creationId xmlns:p14="http://schemas.microsoft.com/office/powerpoint/2010/main" val="1581024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1149</Words>
  <Application>Microsoft Office PowerPoint</Application>
  <PresentationFormat>Grand écran</PresentationFormat>
  <Paragraphs>57</Paragraphs>
  <Slides>13</Slides>
  <Notes>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13</vt:i4>
      </vt:variant>
    </vt:vector>
  </HeadingPairs>
  <TitlesOfParts>
    <vt:vector size="21" baseType="lpstr">
      <vt:lpstr>Advent Sans Logo</vt:lpstr>
      <vt:lpstr>Arial</vt:lpstr>
      <vt:lpstr>Calibri</vt:lpstr>
      <vt:lpstr>Calibri Light</vt:lpstr>
      <vt:lpstr>Myriad Pro</vt:lpstr>
      <vt:lpstr>Symbol</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Duval</dc:creator>
  <cp:lastModifiedBy>Krasimira Naydenova (Federation du Quebec SDA Conference)</cp:lastModifiedBy>
  <cp:revision>1</cp:revision>
  <dcterms:created xsi:type="dcterms:W3CDTF">2025-01-06T20:07:35Z</dcterms:created>
  <dcterms:modified xsi:type="dcterms:W3CDTF">2025-01-07T18:36:27Z</dcterms:modified>
</cp:coreProperties>
</file>