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2" r:id="rId2"/>
    <p:sldId id="350" r:id="rId3"/>
    <p:sldId id="259" r:id="rId4"/>
    <p:sldId id="431" r:id="rId5"/>
    <p:sldId id="279" r:id="rId6"/>
    <p:sldId id="397" r:id="rId7"/>
    <p:sldId id="400" r:id="rId8"/>
    <p:sldId id="39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B4F5A-12BA-5A4A-D407-88D98C55B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D36B46-3165-F38A-5812-4594D604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48C91D-2DC2-4390-B3FA-97AA5565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98212C-DD60-B2E1-431E-AAC69FDE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25BA4-4DF9-B83E-1FE4-DC40BC20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5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595A6-0DC3-B46E-770F-280B1D5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D18E44-9B88-AC0C-37C7-4CC3405AC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D9941-86E9-027E-1297-BC54F0FB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EEF145-A363-68D3-70DE-FEB4D7A7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52BC18-3B21-72AC-792E-39BEE0FE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1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BF0542-AE81-44F2-7C4A-6B11B8BEF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F6AD79-4403-351F-E117-E19099F7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13177-7BFA-61FF-87B5-996B1D75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75B97-D64A-0A96-121F-7283A498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8844B-A865-F8FA-60C1-0327AC7A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2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40439-6C4C-E5AE-02A1-566B8AB2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3EE666-0CCB-9997-E5CC-4461D65D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E9EE6-8B65-F4BC-132E-CAEFBC12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A6935-192F-3071-F976-5814767E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14B825-3DBA-0508-CA22-A606BDD1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7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AE04F-0373-1F0C-493A-00E8E3A4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4AE6E6-8ABC-A586-010B-E5938EC8E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937061-1A14-E787-11D4-8C5E91EE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22C5E-6DD2-52B6-D29E-ADF2F875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7143C-2368-D5D8-D511-ED373D9F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06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1195A-6B15-A5FC-2221-68C6468F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694B9-28C9-FAAD-4281-55715870B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C77510-90BD-1D87-A1A9-48248E222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EE582F-01B5-4A2D-B485-440298C5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4C8FE8-E265-34AA-06D0-6B2AB6A0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36EFFB-C126-A89F-0F0E-117942E4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39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0F81C-3FC4-4C99-6405-646672D1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24B825-B8F0-E8F1-53C4-67BD6A4B7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3C776F-0855-DEF4-2DB7-7C74D579E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CE058A-7D19-1384-9F7D-5AF325418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DF8D1C-6B44-D153-F227-C7B78346C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A3C571-FFE7-AF28-8CA5-E995EA63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FAFA92-2663-29DA-60D5-053EB504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21A18A-409A-22FA-1857-B6961A1E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2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77CF1-B6F0-FE5A-9783-5BF74C8F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C9F344-69A2-6163-F682-6ED6BF81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B5E8C-43AC-78CD-403A-4CA5C5F0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B9FB2-FCF4-B33E-D610-FE66EF45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131572-A66F-CA94-7265-933A34E7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8495F8-CABF-2B7B-7725-947F7CF5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A4D3E8-84E7-08EA-E973-CDA90BB7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76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C552D-95F0-137E-B8EF-407B17CF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3D219C-9DBA-5011-30EC-AA396C44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EE428-62C6-A014-98AB-55A359415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81E678-7EF6-554E-C286-C3453733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79AB10-225B-2086-9B61-69208CEE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174F8-BF0E-6303-545B-4B08FC1B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66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2DAA5-9436-F6BD-C1D1-1809976A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64A974-4089-E211-D08D-DAE371013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338E5-CE38-A09D-476D-57BD8CE46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471F88-9070-D0B4-F2AD-7EB26DB8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F4BF8C-15BA-E480-A370-CD57BA54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70853A-61A6-9B42-EE4F-2D9C0310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3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D55552-0FB4-E0CD-2962-4D47E768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DCC26-5BB6-7B98-93C2-CBC52ADE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7CCBD-D54C-E38E-5DD4-1842FFC4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C6AC-5F59-3141-993A-658F30E75D3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EB9018-8125-11B8-EB0F-0C4FA58B1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E23900-09D3-A9AE-B30B-5B4D9E981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0DC2-E030-7A46-B74C-3E4A5369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34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pouring water onto a small plant&#10;&#10;Description automatically generated">
            <a:extLst>
              <a:ext uri="{FF2B5EF4-FFF2-40B4-BE49-F238E27FC236}">
                <a16:creationId xmlns:a16="http://schemas.microsoft.com/office/drawing/2014/main" id="{A6414C95-071C-2FE3-FE66-2C64CF70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FA4CDD-95D5-7E8F-C26E-5789E28FC27A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64A76-F85D-85C3-FA5A-465A68E4BF51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9148"/>
                </a:solidFill>
                <a:latin typeface="Myriad Pro" panose="020B0503030403020204" pitchFamily="34" charset="0"/>
              </a:rPr>
              <a:t>CULTIVATE</a:t>
            </a: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spiritual interests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33D03-CA56-423E-14CA-FE3E773FD985}"/>
              </a:ext>
            </a:extLst>
          </p:cNvPr>
          <p:cNvSpPr txBox="1"/>
          <p:nvPr/>
        </p:nvSpPr>
        <p:spPr>
          <a:xfrm>
            <a:off x="1411224" y="3429000"/>
            <a:ext cx="936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Bible Study Ministry</a:t>
            </a:r>
          </a:p>
        </p:txBody>
      </p:sp>
    </p:spTree>
    <p:extLst>
      <p:ext uri="{BB962C8B-B14F-4D97-AF65-F5344CB8AC3E}">
        <p14:creationId xmlns:p14="http://schemas.microsoft.com/office/powerpoint/2010/main" val="400548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hand with fingers extended&#10;&#10;Description automatically generated">
            <a:extLst>
              <a:ext uri="{FF2B5EF4-FFF2-40B4-BE49-F238E27FC236}">
                <a16:creationId xmlns:a16="http://schemas.microsoft.com/office/drawing/2014/main" id="{A2D71265-2A70-6999-0ADC-1F5CC7FD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6" r="2411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B1FAD-F6FA-D7A8-DE33-09305E88974D}"/>
              </a:ext>
            </a:extLst>
          </p:cNvPr>
          <p:cNvSpPr txBox="1"/>
          <p:nvPr/>
        </p:nvSpPr>
        <p:spPr>
          <a:xfrm>
            <a:off x="5855419" y="4446941"/>
            <a:ext cx="591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A Biblical Strategy for Disciple-Making Evangelism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55A9E-F390-3C56-39D6-2219FE6F4034}"/>
              </a:ext>
            </a:extLst>
          </p:cNvPr>
          <p:cNvSpPr txBox="1"/>
          <p:nvPr/>
        </p:nvSpPr>
        <p:spPr>
          <a:xfrm>
            <a:off x="5778674" y="720608"/>
            <a:ext cx="6413326" cy="3469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text and circles&#10;&#10;Description automatically generated with medium confidence">
            <a:extLst>
              <a:ext uri="{FF2B5EF4-FFF2-40B4-BE49-F238E27FC236}">
                <a16:creationId xmlns:a16="http://schemas.microsoft.com/office/drawing/2014/main" id="{89C06A89-A2A9-5A1C-88BC-7EAFE4F7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184847"/>
            <a:ext cx="5082459" cy="25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00B2C1-FD55-98C0-232E-AB817E304064}"/>
              </a:ext>
            </a:extLst>
          </p:cNvPr>
          <p:cNvSpPr/>
          <p:nvPr/>
        </p:nvSpPr>
        <p:spPr>
          <a:xfrm>
            <a:off x="1237197" y="1203577"/>
            <a:ext cx="9717605" cy="4450846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3E04-4FF2-C2E5-8338-93A7EAFD242C}"/>
              </a:ext>
            </a:extLst>
          </p:cNvPr>
          <p:cNvSpPr txBox="1"/>
          <p:nvPr/>
        </p:nvSpPr>
        <p:spPr>
          <a:xfrm>
            <a:off x="2036378" y="1443841"/>
            <a:ext cx="8119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yriad Pro" panose="020B0503030403020204" pitchFamily="34" charset="0"/>
              </a:rPr>
              <a:t>“The real character of the church is measured, not by the high profession she makes, </a:t>
            </a:r>
            <a:r>
              <a:rPr lang="en-US" sz="3600" b="1" dirty="0">
                <a:latin typeface="Myriad Pro" panose="020B0503030403020204" pitchFamily="34" charset="0"/>
              </a:rPr>
              <a:t>not by the names enrolled on her books</a:t>
            </a:r>
            <a:r>
              <a:rPr lang="en-US" sz="3600" dirty="0">
                <a:latin typeface="Myriad Pro" panose="020B0503030403020204" pitchFamily="34" charset="0"/>
              </a:rPr>
              <a:t>, but by what she is actually doing for the Master, </a:t>
            </a:r>
            <a:r>
              <a:rPr lang="en-US" sz="3600" b="1" dirty="0">
                <a:latin typeface="Myriad Pro" panose="020B0503030403020204" pitchFamily="34" charset="0"/>
              </a:rPr>
              <a:t>by the number of her persevering, faithful workers</a:t>
            </a:r>
            <a:r>
              <a:rPr lang="en-US" sz="3600" dirty="0">
                <a:latin typeface="Myriad Pro" panose="020B0503030403020204" pitchFamily="34" charset="0"/>
              </a:rPr>
              <a:t>.” </a:t>
            </a:r>
          </a:p>
          <a:p>
            <a:pPr algn="ctr">
              <a:spcBef>
                <a:spcPts val="1200"/>
              </a:spcBef>
            </a:pPr>
            <a:r>
              <a:rPr lang="en-US" sz="3200" i="1" dirty="0">
                <a:latin typeface="Myriad Pro" panose="020B0503030403020204" pitchFamily="34" charset="0"/>
              </a:rPr>
              <a:t>Gospel Workers, </a:t>
            </a:r>
            <a:r>
              <a:rPr lang="en-US" sz="3200" dirty="0">
                <a:latin typeface="Myriad Pro" panose="020B0503030403020204" pitchFamily="34" charset="0"/>
              </a:rPr>
              <a:t>p. 200</a:t>
            </a:r>
          </a:p>
        </p:txBody>
      </p:sp>
      <p:pic>
        <p:nvPicPr>
          <p:cNvPr id="11" name="Picture 10" descr="A blue circle with white letters&#10;&#10;Description automatically generated">
            <a:extLst>
              <a:ext uri="{FF2B5EF4-FFF2-40B4-BE49-F238E27FC236}">
                <a16:creationId xmlns:a16="http://schemas.microsoft.com/office/drawing/2014/main" id="{6A7C5BFE-54D8-B708-0963-AE3DB3D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6" y="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5" b="1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4" name="Picture 3" descr="Close-up of wheat in a field&#10;&#10;Description automatically generated">
            <a:extLst>
              <a:ext uri="{FF2B5EF4-FFF2-40B4-BE49-F238E27FC236}">
                <a16:creationId xmlns:a16="http://schemas.microsoft.com/office/drawing/2014/main" id="{A028BAE3-96CF-86CE-5AAE-0E93A3D8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530" r="28124" b="2504"/>
          <a:stretch/>
        </p:blipFill>
        <p:spPr>
          <a:xfrm>
            <a:off x="8191649" y="173518"/>
            <a:ext cx="3805403" cy="651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8FC39-A630-76A8-B766-9C0CD940696C}"/>
              </a:ext>
            </a:extLst>
          </p:cNvPr>
          <p:cNvSpPr txBox="1"/>
          <p:nvPr/>
        </p:nvSpPr>
        <p:spPr>
          <a:xfrm>
            <a:off x="730648" y="2828835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MEMBERS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does not equal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B4E66-5B35-6717-A81C-CBE5A63F145E}"/>
              </a:ext>
            </a:extLst>
          </p:cNvPr>
          <p:cNvSpPr txBox="1"/>
          <p:nvPr/>
        </p:nvSpPr>
        <p:spPr>
          <a:xfrm>
            <a:off x="730648" y="4324053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WORKERS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equals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F767-48C7-142B-C1CE-5E117117BB1F}"/>
              </a:ext>
            </a:extLst>
          </p:cNvPr>
          <p:cNvSpPr txBox="1"/>
          <p:nvPr/>
        </p:nvSpPr>
        <p:spPr>
          <a:xfrm>
            <a:off x="100354" y="565979"/>
            <a:ext cx="780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TOTAL MEMBER INVOLVEMENT</a:t>
            </a:r>
          </a:p>
        </p:txBody>
      </p:sp>
    </p:spTree>
    <p:extLst>
      <p:ext uri="{BB962C8B-B14F-4D97-AF65-F5344CB8AC3E}">
        <p14:creationId xmlns:p14="http://schemas.microsoft.com/office/powerpoint/2010/main" val="189525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pouring water onto a small plant&#10;&#10;Description automatically generated">
            <a:extLst>
              <a:ext uri="{FF2B5EF4-FFF2-40B4-BE49-F238E27FC236}">
                <a16:creationId xmlns:a16="http://schemas.microsoft.com/office/drawing/2014/main" id="{A6414C95-071C-2FE3-FE66-2C64CF70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FA4CDD-95D5-7E8F-C26E-5789E28FC27A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64A76-F85D-85C3-FA5A-465A68E4BF51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9148"/>
                </a:solidFill>
                <a:latin typeface="Myriad Pro" panose="020B0503030403020204" pitchFamily="34" charset="0"/>
              </a:rPr>
              <a:t>CULTIVATE</a:t>
            </a: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spiritual interests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33D03-CA56-423E-14CA-FE3E773FD985}"/>
              </a:ext>
            </a:extLst>
          </p:cNvPr>
          <p:cNvSpPr txBox="1"/>
          <p:nvPr/>
        </p:nvSpPr>
        <p:spPr>
          <a:xfrm>
            <a:off x="1411224" y="3429000"/>
            <a:ext cx="936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Bible Study Ministry</a:t>
            </a:r>
          </a:p>
        </p:txBody>
      </p:sp>
    </p:spTree>
    <p:extLst>
      <p:ext uri="{BB962C8B-B14F-4D97-AF65-F5344CB8AC3E}">
        <p14:creationId xmlns:p14="http://schemas.microsoft.com/office/powerpoint/2010/main" val="124579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background&#10;&#10;Description automatically generated">
            <a:extLst>
              <a:ext uri="{FF2B5EF4-FFF2-40B4-BE49-F238E27FC236}">
                <a16:creationId xmlns:a16="http://schemas.microsoft.com/office/drawing/2014/main" id="{3CAC7F5B-27C1-37F8-3720-EF745FC5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A17B7-964C-F1C1-F2B8-52F7BDB82002}"/>
              </a:ext>
            </a:extLst>
          </p:cNvPr>
          <p:cNvSpPr txBox="1"/>
          <p:nvPr/>
        </p:nvSpPr>
        <p:spPr>
          <a:xfrm>
            <a:off x="3933825" y="2644170"/>
            <a:ext cx="7481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“So Philip ran to him, and heard him reading the prophet Isaiah, and said, ‘Do you understand what you are reading?’ And he said, ‘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How can 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unless someone guides me?’”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Acts 8:30-31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E3C20-A16C-0DAE-8960-364E9E4354C7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7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background&#10;&#10;Description automatically generated">
            <a:extLst>
              <a:ext uri="{FF2B5EF4-FFF2-40B4-BE49-F238E27FC236}">
                <a16:creationId xmlns:a16="http://schemas.microsoft.com/office/drawing/2014/main" id="{3CAC7F5B-27C1-37F8-3720-EF745FC5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A17B7-964C-F1C1-F2B8-52F7BDB82002}"/>
              </a:ext>
            </a:extLst>
          </p:cNvPr>
          <p:cNvSpPr txBox="1"/>
          <p:nvPr/>
        </p:nvSpPr>
        <p:spPr>
          <a:xfrm>
            <a:off x="3933825" y="2460651"/>
            <a:ext cx="7038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“There are those in the world who are reading the Scriptures, but who cannot understand their import. The men and women who have a knowledge of God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are needed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 explain the word to these souls.” </a:t>
            </a:r>
            <a:endParaRPr lang="en-US" sz="32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Christian Service,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142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E3C20-A16C-0DAE-8960-364E9E4354C7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2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background&#10;&#10;Description automatically generated">
            <a:extLst>
              <a:ext uri="{FF2B5EF4-FFF2-40B4-BE49-F238E27FC236}">
                <a16:creationId xmlns:a16="http://schemas.microsoft.com/office/drawing/2014/main" id="{3CAC7F5B-27C1-37F8-3720-EF745FC5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A17B7-964C-F1C1-F2B8-52F7BDB82002}"/>
              </a:ext>
            </a:extLst>
          </p:cNvPr>
          <p:cNvSpPr txBox="1"/>
          <p:nvPr/>
        </p:nvSpPr>
        <p:spPr>
          <a:xfrm>
            <a:off x="3933825" y="2644170"/>
            <a:ext cx="74815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“Let ministers teach church members that in order to grow in spirituality, they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must carry the burden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that the Lord has laid upon them—the burden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of leading souls into the truth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Christian Service, 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p. 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E3C20-A16C-0DAE-8960-364E9E4354C7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437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Application>Microsoft Macintosh PowerPoint</Application>
  <PresentationFormat>Grand écran</PresentationFormat>
  <Paragraphs>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Duval</dc:creator>
  <cp:lastModifiedBy>Sylvain Duval</cp:lastModifiedBy>
  <cp:revision>1</cp:revision>
  <dcterms:created xsi:type="dcterms:W3CDTF">2025-01-06T19:57:32Z</dcterms:created>
  <dcterms:modified xsi:type="dcterms:W3CDTF">2025-01-06T19:59:06Z</dcterms:modified>
</cp:coreProperties>
</file>