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2" r:id="rId2"/>
    <p:sldId id="350" r:id="rId3"/>
    <p:sldId id="259" r:id="rId4"/>
    <p:sldId id="431" r:id="rId5"/>
    <p:sldId id="278" r:id="rId6"/>
    <p:sldId id="393" r:id="rId7"/>
    <p:sldId id="394" r:id="rId8"/>
    <p:sldId id="39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07" d="100"/>
          <a:sy n="10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76A56-4907-5851-3AF8-2CE14AD2E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06D3E7-499E-ECE0-8461-B37A033EC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3242C6-5A72-3670-C74F-A3CD29EF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3BAC1-999C-C567-0DE8-D21C1002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7143C-B08C-773A-17D5-6D756366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0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F1435-FCEF-592E-0CDF-2253DD16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5AC35B-423D-15DE-787B-EA3C16F70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D152B-4D23-020E-F2B2-0A97CD44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12539-ED4C-5CA3-182E-19043013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D488EE-3A93-4A0D-EF29-FCFAF9BB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E6B5C1-2CD2-2E5D-36FE-A2874D394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34ED67-67F4-4724-A1BF-FFCBB8CF9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2A62E-36FD-6274-2B0B-609145A8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1BD93A-396C-69EB-0AC0-1F2D3EF1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CDE33-EB9D-FFE0-E310-75614BB0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9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8C898-5284-5872-C5E4-96596F2E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58154A-F39C-8007-DE7B-5FADDF541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929C6-5374-F4C7-432C-1B642988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D52C1-49E1-B92D-19D5-0EDC578B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26B56D-2127-37BF-FE67-6E8FF184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61A2C-571F-D3C7-B8AD-275A5912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BDE83-2CA5-7296-06F3-1891D337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5BB1E-8FF9-2148-67DE-1A063DB3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83519-8198-A1AE-3F4D-254F7F7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292D5-930C-F1B2-1FA4-09CAA188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07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117B6-609D-E2FE-B74E-2317BD65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6E5DD-55E4-E01F-EAF7-0DB9F3709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51AECE-A6A1-0484-EBF2-E3EDDE1EB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C46B29-1FFB-9B5A-B20B-4A9B20C8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3A3C69-3011-2A03-E5F9-68BE7608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463565-7E7E-8A0E-4A8B-D0716675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4B775-E506-5413-E8D0-2BCE4236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9D9B1E-2940-4FD6-220B-BF9991076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95C21D-7A8B-232F-9F96-92355C37A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C9EDD5-6429-EC5B-38B0-E19D3078A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5FAC31-6AC3-56D2-6D33-2FFEA59D2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2F1FF4-03C7-51BE-C969-541456B3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61142F-2002-0F22-9D38-2FDBE8E2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E1A4A2-C390-E8A3-662E-3BD2A4FC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2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9FB7B-3C30-5484-D51D-BD58A863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64DAC4-82A2-3C8A-059D-7439DE0F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B0DC9B-9859-1EF1-830A-E567C540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14B91-C8DE-30BA-7599-592CC9CE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15050A-D0F1-E95B-7624-35748E67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575E9A-A866-EEC4-EAF2-4A9305F5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65EC55-AD5D-98F3-E450-4A3F81C8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1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DE3AD-CDDD-51BE-0516-B05B48D1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1AA39-ABBD-00F5-C2B4-57C0E304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747C15-6067-C202-D623-8543D1FCA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3CD951-FA88-E8C1-A4C7-A9654FFB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05AA6B-42BA-C82B-459B-BA1BFF79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539DBF-93DA-84DF-AE45-73BE5EA9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2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E0904-FD10-59EE-0501-0BA3E5F9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F4156E-085D-51EA-D3A3-41957E4DD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BE9EF9-27BB-45FD-B486-DB1BBB2B5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98E571-C31D-BAB9-B508-81B26E6D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77395A-8377-9DB6-7E4E-3BF5D3DB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8BCF3-4BCB-DCDC-3037-E8729066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7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D221E1-93C4-F9A4-8927-84ABC0F6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464DCD-FFC8-6DA0-2D2B-F0F364AE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F3168B-120A-2FDA-3C0A-5036112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3D49-1C7C-B74C-8A33-CF3A30B1F0F9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94D36-68A5-D933-2531-633459719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474D64-355B-8FCA-C4F4-44F9EAFD4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D0FD-1762-C241-A703-399916FE8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planting seeds&#10;&#10;Description automatically generated">
            <a:extLst>
              <a:ext uri="{FF2B5EF4-FFF2-40B4-BE49-F238E27FC236}">
                <a16:creationId xmlns:a16="http://schemas.microsoft.com/office/drawing/2014/main" id="{F9D31285-CD9C-5993-1EAE-7187C415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6CC524-DA52-E0BF-E0DC-0B5CFE2E34E3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D4B59-A129-49B8-6944-32341D07A9E2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E3D19"/>
                </a:solidFill>
                <a:latin typeface="Myriad Pro" panose="020B0503030403020204" pitchFamily="34" charset="0"/>
              </a:rPr>
              <a:t>PLANT</a:t>
            </a: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seeds of truth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12312-6AF7-5834-D102-211196B42A06}"/>
              </a:ext>
            </a:extLst>
          </p:cNvPr>
          <p:cNvSpPr txBox="1"/>
          <p:nvPr/>
        </p:nvSpPr>
        <p:spPr>
          <a:xfrm>
            <a:off x="1411224" y="3429000"/>
            <a:ext cx="936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Literature, Media, and</a:t>
            </a:r>
          </a:p>
          <a:p>
            <a:pPr algn="ctr"/>
            <a:r>
              <a:rPr lang="en-US" sz="4000" b="1" dirty="0">
                <a:latin typeface="Myriad Pro" panose="020B0503030403020204" pitchFamily="34" charset="0"/>
              </a:rPr>
              <a:t>Invitation Ministries</a:t>
            </a:r>
          </a:p>
        </p:txBody>
      </p:sp>
    </p:spTree>
    <p:extLst>
      <p:ext uri="{BB962C8B-B14F-4D97-AF65-F5344CB8AC3E}">
        <p14:creationId xmlns:p14="http://schemas.microsoft.com/office/powerpoint/2010/main" val="29134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hand with fingers extended&#10;&#10;Description automatically generated">
            <a:extLst>
              <a:ext uri="{FF2B5EF4-FFF2-40B4-BE49-F238E27FC236}">
                <a16:creationId xmlns:a16="http://schemas.microsoft.com/office/drawing/2014/main" id="{A2D71265-2A70-6999-0ADC-1F5CC7FD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6" r="2411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B1FAD-F6FA-D7A8-DE33-09305E88974D}"/>
              </a:ext>
            </a:extLst>
          </p:cNvPr>
          <p:cNvSpPr txBox="1"/>
          <p:nvPr/>
        </p:nvSpPr>
        <p:spPr>
          <a:xfrm>
            <a:off x="5855419" y="4446941"/>
            <a:ext cx="591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A Biblical Strategy for Disciple-Making Evangelism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55A9E-F390-3C56-39D6-2219FE6F4034}"/>
              </a:ext>
            </a:extLst>
          </p:cNvPr>
          <p:cNvSpPr txBox="1"/>
          <p:nvPr/>
        </p:nvSpPr>
        <p:spPr>
          <a:xfrm>
            <a:off x="5778674" y="720608"/>
            <a:ext cx="6413326" cy="3469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text and circles&#10;&#10;Description automatically generated with medium confidence">
            <a:extLst>
              <a:ext uri="{FF2B5EF4-FFF2-40B4-BE49-F238E27FC236}">
                <a16:creationId xmlns:a16="http://schemas.microsoft.com/office/drawing/2014/main" id="{89C06A89-A2A9-5A1C-88BC-7EAFE4F7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184847"/>
            <a:ext cx="5082459" cy="25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00B2C1-FD55-98C0-232E-AB817E304064}"/>
              </a:ext>
            </a:extLst>
          </p:cNvPr>
          <p:cNvSpPr/>
          <p:nvPr/>
        </p:nvSpPr>
        <p:spPr>
          <a:xfrm>
            <a:off x="1237197" y="1203577"/>
            <a:ext cx="9717605" cy="4450846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3E04-4FF2-C2E5-8338-93A7EAFD242C}"/>
              </a:ext>
            </a:extLst>
          </p:cNvPr>
          <p:cNvSpPr txBox="1"/>
          <p:nvPr/>
        </p:nvSpPr>
        <p:spPr>
          <a:xfrm>
            <a:off x="2036378" y="1443841"/>
            <a:ext cx="8119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yriad Pro" panose="020B0503030403020204" pitchFamily="34" charset="0"/>
              </a:rPr>
              <a:t>“The real character of the church is measured, not by the high profession she makes, </a:t>
            </a:r>
            <a:r>
              <a:rPr lang="en-US" sz="3600" b="1" dirty="0">
                <a:latin typeface="Myriad Pro" panose="020B0503030403020204" pitchFamily="34" charset="0"/>
              </a:rPr>
              <a:t>not by the names enrolled on her books</a:t>
            </a:r>
            <a:r>
              <a:rPr lang="en-US" sz="3600" dirty="0">
                <a:latin typeface="Myriad Pro" panose="020B0503030403020204" pitchFamily="34" charset="0"/>
              </a:rPr>
              <a:t>, but by what she is actually doing for the Master, </a:t>
            </a:r>
            <a:r>
              <a:rPr lang="en-US" sz="3600" b="1" dirty="0">
                <a:latin typeface="Myriad Pro" panose="020B0503030403020204" pitchFamily="34" charset="0"/>
              </a:rPr>
              <a:t>by the number of her persevering, faithful workers</a:t>
            </a:r>
            <a:r>
              <a:rPr lang="en-US" sz="3600" dirty="0">
                <a:latin typeface="Myriad Pro" panose="020B0503030403020204" pitchFamily="34" charset="0"/>
              </a:rPr>
              <a:t>.” </a:t>
            </a:r>
          </a:p>
          <a:p>
            <a:pPr algn="ctr">
              <a:spcBef>
                <a:spcPts val="1200"/>
              </a:spcBef>
            </a:pPr>
            <a:r>
              <a:rPr lang="en-US" sz="3200" i="1" dirty="0">
                <a:latin typeface="Myriad Pro" panose="020B0503030403020204" pitchFamily="34" charset="0"/>
              </a:rPr>
              <a:t>Gospel Workers, </a:t>
            </a:r>
            <a:r>
              <a:rPr lang="en-US" sz="3200" dirty="0">
                <a:latin typeface="Myriad Pro" panose="020B0503030403020204" pitchFamily="34" charset="0"/>
              </a:rPr>
              <a:t>p. 200</a:t>
            </a:r>
          </a:p>
        </p:txBody>
      </p:sp>
      <p:pic>
        <p:nvPicPr>
          <p:cNvPr id="11" name="Picture 10" descr="A blue circle with white letters&#10;&#10;Description automatically generated">
            <a:extLst>
              <a:ext uri="{FF2B5EF4-FFF2-40B4-BE49-F238E27FC236}">
                <a16:creationId xmlns:a16="http://schemas.microsoft.com/office/drawing/2014/main" id="{6A7C5BFE-54D8-B708-0963-AE3DB3D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6" y="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5" b="1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4" name="Picture 3" descr="Close-up of wheat in a field&#10;&#10;Description automatically generated">
            <a:extLst>
              <a:ext uri="{FF2B5EF4-FFF2-40B4-BE49-F238E27FC236}">
                <a16:creationId xmlns:a16="http://schemas.microsoft.com/office/drawing/2014/main" id="{A028BAE3-96CF-86CE-5AAE-0E93A3D8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530" r="28124" b="2504"/>
          <a:stretch/>
        </p:blipFill>
        <p:spPr>
          <a:xfrm>
            <a:off x="8191649" y="173518"/>
            <a:ext cx="3805403" cy="651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8FC39-A630-76A8-B766-9C0CD940696C}"/>
              </a:ext>
            </a:extLst>
          </p:cNvPr>
          <p:cNvSpPr txBox="1"/>
          <p:nvPr/>
        </p:nvSpPr>
        <p:spPr>
          <a:xfrm>
            <a:off x="730648" y="2828835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MEMBERS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does not equal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B4E66-5B35-6717-A81C-CBE5A63F145E}"/>
              </a:ext>
            </a:extLst>
          </p:cNvPr>
          <p:cNvSpPr txBox="1"/>
          <p:nvPr/>
        </p:nvSpPr>
        <p:spPr>
          <a:xfrm>
            <a:off x="730648" y="4324053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WORKERS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equals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F767-48C7-142B-C1CE-5E117117BB1F}"/>
              </a:ext>
            </a:extLst>
          </p:cNvPr>
          <p:cNvSpPr txBox="1"/>
          <p:nvPr/>
        </p:nvSpPr>
        <p:spPr>
          <a:xfrm>
            <a:off x="100354" y="565979"/>
            <a:ext cx="780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TOTAL MEMBER INVOLVEMENT</a:t>
            </a:r>
          </a:p>
        </p:txBody>
      </p:sp>
    </p:spTree>
    <p:extLst>
      <p:ext uri="{BB962C8B-B14F-4D97-AF65-F5344CB8AC3E}">
        <p14:creationId xmlns:p14="http://schemas.microsoft.com/office/powerpoint/2010/main" val="189525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planting seeds&#10;&#10;Description automatically generated">
            <a:extLst>
              <a:ext uri="{FF2B5EF4-FFF2-40B4-BE49-F238E27FC236}">
                <a16:creationId xmlns:a16="http://schemas.microsoft.com/office/drawing/2014/main" id="{F9D31285-CD9C-5993-1EAE-7187C415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6CC524-DA52-E0BF-E0DC-0B5CFE2E34E3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D4B59-A129-49B8-6944-32341D07A9E2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E3D19"/>
                </a:solidFill>
                <a:latin typeface="Myriad Pro" panose="020B0503030403020204" pitchFamily="34" charset="0"/>
              </a:rPr>
              <a:t>PLANT</a:t>
            </a: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seeds of truth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12312-6AF7-5834-D102-211196B42A06}"/>
              </a:ext>
            </a:extLst>
          </p:cNvPr>
          <p:cNvSpPr txBox="1"/>
          <p:nvPr/>
        </p:nvSpPr>
        <p:spPr>
          <a:xfrm>
            <a:off x="1411224" y="3429000"/>
            <a:ext cx="936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Literature, Media, and</a:t>
            </a:r>
          </a:p>
          <a:p>
            <a:pPr algn="ctr"/>
            <a:r>
              <a:rPr lang="en-US" sz="4000" b="1" dirty="0">
                <a:latin typeface="Myriad Pro" panose="020B0503030403020204" pitchFamily="34" charset="0"/>
              </a:rPr>
              <a:t>Invitation Ministries</a:t>
            </a:r>
          </a:p>
        </p:txBody>
      </p:sp>
    </p:spTree>
    <p:extLst>
      <p:ext uri="{BB962C8B-B14F-4D97-AF65-F5344CB8AC3E}">
        <p14:creationId xmlns:p14="http://schemas.microsoft.com/office/powerpoint/2010/main" val="264935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a brow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B2496BE-BCA4-DFE9-3965-19313127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984402-F2A9-988A-ED83-5BFB17445B9B}"/>
              </a:ext>
            </a:extLst>
          </p:cNvPr>
          <p:cNvSpPr txBox="1"/>
          <p:nvPr/>
        </p:nvSpPr>
        <p:spPr>
          <a:xfrm>
            <a:off x="3933825" y="2644170"/>
            <a:ext cx="7481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“He who sows sparingly will also reap sparingly, and he who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sows bountifully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will also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reap bountifully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 Corinthians 9:6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1D5EA-88DB-2BF2-4883-539F468D14F1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a brow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B2496BE-BCA4-DFE9-3965-19313127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984402-F2A9-988A-ED83-5BFB17445B9B}"/>
              </a:ext>
            </a:extLst>
          </p:cNvPr>
          <p:cNvSpPr txBox="1"/>
          <p:nvPr/>
        </p:nvSpPr>
        <p:spPr>
          <a:xfrm>
            <a:off x="3933825" y="2644170"/>
            <a:ext cx="7481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“Unvarnished truth must be spoken, in leaflets and pamphlets, and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these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must be scattered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like the leaves of autumn.”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Testimonies for the Church,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vol. 9, p. 231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1D5EA-88DB-2BF2-4883-539F468D14F1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7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a brow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B2496BE-BCA4-DFE9-3965-19313127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984402-F2A9-988A-ED83-5BFB17445B9B}"/>
              </a:ext>
            </a:extLst>
          </p:cNvPr>
          <p:cNvSpPr txBox="1"/>
          <p:nvPr/>
        </p:nvSpPr>
        <p:spPr>
          <a:xfrm>
            <a:off x="3933825" y="2644170"/>
            <a:ext cx="7481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Everyone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who has heard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invitation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is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echo the message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from hill and valley, saying, ‘Come.’”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Acts of the Apostles,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p. </a:t>
            </a:r>
            <a:r>
              <a:rPr lang="en-US" sz="28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1D5EA-88DB-2BF2-4883-539F468D14F1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1622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202</Words>
  <Application>Microsoft Office PowerPoint</Application>
  <PresentationFormat>Grand écran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Duval</dc:creator>
  <cp:lastModifiedBy>Krasimira Naydenova (Federation du Quebec SDA Conference)</cp:lastModifiedBy>
  <cp:revision>1</cp:revision>
  <dcterms:created xsi:type="dcterms:W3CDTF">2025-01-06T19:55:04Z</dcterms:created>
  <dcterms:modified xsi:type="dcterms:W3CDTF">2025-01-08T20:46:57Z</dcterms:modified>
</cp:coreProperties>
</file>