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32" r:id="rId2"/>
    <p:sldId id="350" r:id="rId3"/>
    <p:sldId id="259" r:id="rId4"/>
    <p:sldId id="431" r:id="rId5"/>
    <p:sldId id="277" r:id="rId6"/>
    <p:sldId id="389" r:id="rId7"/>
    <p:sldId id="398" r:id="rId8"/>
    <p:sldId id="388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09"/>
  </p:normalViewPr>
  <p:slideViewPr>
    <p:cSldViewPr snapToGrid="0">
      <p:cViewPr varScale="1">
        <p:scale>
          <a:sx n="107" d="100"/>
          <a:sy n="107" d="100"/>
        </p:scale>
        <p:origin x="10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E8C7AA-12CD-1CD6-CD5D-DB8EA5C39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1CA6854-0B0F-99BC-3B19-9D5AF6634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977260-D870-F375-19C5-BE2EB1D7F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DC09-4293-0845-A4EA-FA4105C1EE8A}" type="datetimeFigureOut">
              <a:rPr lang="fr-FR" smtClean="0"/>
              <a:t>07/01/2025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790031-752F-0988-EA1C-547EA1B70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E7F09A-EB7B-AF5D-C138-02A14E2B0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6380-A581-E947-8291-6DEE3B9D25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62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6BE64D-A664-7005-D1BE-A9D912D35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C121A94-FBDE-FB6B-3C1E-7DBA1947E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3717F0-5DF3-F80F-F3DF-77947461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DC09-4293-0845-A4EA-FA4105C1EE8A}" type="datetimeFigureOut">
              <a:rPr lang="fr-FR" smtClean="0"/>
              <a:t>07/01/2025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6649B8-DC50-E16A-3FA7-9F2EE2E79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27449C-4CDF-03F6-2713-AA3363836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6380-A581-E947-8291-6DEE3B9D25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04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A381072-E0D6-AECA-2838-085FA45A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8383D30-F294-2572-9CB9-11D230E03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BD0ECC-9FEE-661B-029C-531CD42D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DC09-4293-0845-A4EA-FA4105C1EE8A}" type="datetimeFigureOut">
              <a:rPr lang="fr-FR" smtClean="0"/>
              <a:t>07/01/2025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C1774C-3B00-4B22-F39E-47DE40DE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936C30-4DF7-E977-D7CA-5B3BD8F0E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6380-A581-E947-8291-6DEE3B9D25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05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1C1FA2-434A-F308-8731-FC0A0D864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538292-899C-F492-8110-36D533C2E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22C31A-C2C3-B7B6-EF89-5C7D44876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DC09-4293-0845-A4EA-FA4105C1EE8A}" type="datetimeFigureOut">
              <a:rPr lang="fr-FR" smtClean="0"/>
              <a:t>07/01/2025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36AFEA-D2F5-BDB6-B0C0-FC5638A16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35B7B8-7E92-7E04-6B42-684C15975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6380-A581-E947-8291-6DEE3B9D25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69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EFB473-F406-24F6-8153-36C0D9EAC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62693D-7D31-E5CA-9F85-85CCEFECC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0FBDC2-BFBD-9914-DA58-83A71E9A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DC09-4293-0845-A4EA-FA4105C1EE8A}" type="datetimeFigureOut">
              <a:rPr lang="fr-FR" smtClean="0"/>
              <a:t>07/01/2025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ECEFE5-E667-4770-F651-AA46E4106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34AC9F-122A-87A6-5163-A44C5B0A1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6380-A581-E947-8291-6DEE3B9D25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58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3533FD-FF11-96FA-D7A5-86784EAB9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5B8750-372D-9464-234D-A38D01303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8BC02CE-3015-6879-BE86-CB1CA20ED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8E40AA-096E-A9FA-EE08-766138381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DC09-4293-0845-A4EA-FA4105C1EE8A}" type="datetimeFigureOut">
              <a:rPr lang="fr-FR" smtClean="0"/>
              <a:t>07/01/2025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41432D-0C1C-E2C2-6AC6-FBD76B509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28A369-63B1-DEFE-DA4A-40404E484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6380-A581-E947-8291-6DEE3B9D25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54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611215-BBFD-40F0-673B-E20BBD7E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2EDE3A-4F6B-979B-93CD-A54588641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8166F7-EC43-59C0-A151-7D0B416C2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4A65EAD-1C95-159C-AAB3-FA6A0D823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8A32837-68B4-FFE5-2FDC-E4FEEB0B07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DA4CD95-92AE-B575-2489-933E0A991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DC09-4293-0845-A4EA-FA4105C1EE8A}" type="datetimeFigureOut">
              <a:rPr lang="fr-FR" smtClean="0"/>
              <a:t>07/01/2025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BCADD53-5DE3-1B74-A068-6FB2E290F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5481144-E39E-823C-4D18-AE00380F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6380-A581-E947-8291-6DEE3B9D25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98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E2DA38-C662-8969-A98D-500CDE09E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66BCE68-AF7D-BF95-F72B-B83F76D8C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DC09-4293-0845-A4EA-FA4105C1EE8A}" type="datetimeFigureOut">
              <a:rPr lang="fr-FR" smtClean="0"/>
              <a:t>07/01/2025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1FEF25-3245-98DB-8E04-F3E490FA1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B8993FE-BB48-4568-9AA7-505F8801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6380-A581-E947-8291-6DEE3B9D25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28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6E6C542-6C06-6D74-F493-CC676EC18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DC09-4293-0845-A4EA-FA4105C1EE8A}" type="datetimeFigureOut">
              <a:rPr lang="fr-FR" smtClean="0"/>
              <a:t>07/01/2025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1879C71-92E0-7B44-0D11-C382F7F68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0E1A59-83F7-D5AB-4BF2-EBAE9BB1A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6380-A581-E947-8291-6DEE3B9D25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34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FDD478-747C-3F6B-C163-567E542A2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A6BD23-5704-1915-C152-4667D316C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3E24272-26E0-3F50-98F0-7E371DCA8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D982B5-6E8B-43D1-9A92-0020ADD6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DC09-4293-0845-A4EA-FA4105C1EE8A}" type="datetimeFigureOut">
              <a:rPr lang="fr-FR" smtClean="0"/>
              <a:t>07/01/2025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2BA1A1-A8BC-6435-D6A8-CFEBEAAE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D92E76-B05D-4815-A762-B3A1EA51A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6380-A581-E947-8291-6DEE3B9D25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97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161804-0455-5EC2-4785-72FCE99C5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6578FB9-38F2-31AC-8D8F-685B20464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4F923B-CD25-075E-7480-4E2AF0D4F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FD0749-0FAE-A5D9-5A57-9DD85FA13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DC09-4293-0845-A4EA-FA4105C1EE8A}" type="datetimeFigureOut">
              <a:rPr lang="fr-FR" smtClean="0"/>
              <a:t>07/01/2025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69355BD-210D-48B9-784B-B646D10CC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6A4752-0BA7-1578-D14B-0AF494DEC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6380-A581-E947-8291-6DEE3B9D25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46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BEC52BF-FE5D-5868-7CB0-62FBA77BA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693598-9DDB-4D2D-0644-4503E811A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2DF5A5-982E-88E2-EEB3-D7A3A3E44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5DC09-4293-0845-A4EA-FA4105C1EE8A}" type="datetimeFigureOut">
              <a:rPr lang="fr-FR" smtClean="0"/>
              <a:t>07/01/2025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52D39D-F5CE-E95E-6008-A115A8D78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8B6594-C611-8B3C-A567-DCE9ECF88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66380-A581-E947-8291-6DEE3B9D25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98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now covered field with lines&#10;&#10;Description automatically generated">
            <a:extLst>
              <a:ext uri="{FF2B5EF4-FFF2-40B4-BE49-F238E27FC236}">
                <a16:creationId xmlns:a16="http://schemas.microsoft.com/office/drawing/2014/main" id="{7078B51C-5C49-6CD5-E420-DB8A1D105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2283E10-60CC-B3EE-B672-5FD8AFF17767}"/>
              </a:ext>
            </a:extLst>
          </p:cNvPr>
          <p:cNvSpPr/>
          <p:nvPr/>
        </p:nvSpPr>
        <p:spPr>
          <a:xfrm>
            <a:off x="883920" y="713232"/>
            <a:ext cx="10424160" cy="4992624"/>
          </a:xfrm>
          <a:prstGeom prst="roundRect">
            <a:avLst>
              <a:gd name="adj" fmla="val 3114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1B0D6C-7553-EFF0-1CF9-0D5D9EDF98F4}"/>
              </a:ext>
            </a:extLst>
          </p:cNvPr>
          <p:cNvSpPr txBox="1"/>
          <p:nvPr/>
        </p:nvSpPr>
        <p:spPr>
          <a:xfrm>
            <a:off x="1411224" y="1618592"/>
            <a:ext cx="93695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233E7B"/>
                </a:solidFill>
                <a:latin typeface="Myriad Pro" panose="020B0503030403020204" pitchFamily="34" charset="0"/>
              </a:rPr>
              <a:t>PREPARE</a:t>
            </a:r>
          </a:p>
          <a:p>
            <a:pPr algn="ctr"/>
            <a:r>
              <a:rPr lang="en-US" sz="2800" i="1" dirty="0">
                <a:latin typeface="Myriad Pro" panose="020B0503030403020204" pitchFamily="34" charset="0"/>
              </a:rPr>
              <a:t>the soil of the heart</a:t>
            </a:r>
            <a:endParaRPr lang="en-US" i="1" dirty="0">
              <a:latin typeface="Myriad Pro" panose="020B05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41717-EDAA-7A22-2E03-D90065EE0392}"/>
              </a:ext>
            </a:extLst>
          </p:cNvPr>
          <p:cNvSpPr txBox="1"/>
          <p:nvPr/>
        </p:nvSpPr>
        <p:spPr>
          <a:xfrm>
            <a:off x="1411224" y="3429000"/>
            <a:ext cx="936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yriad Pro" panose="020B0503030403020204" pitchFamily="34" charset="0"/>
              </a:rPr>
              <a:t>Health and Friendship</a:t>
            </a:r>
          </a:p>
          <a:p>
            <a:pPr algn="ctr"/>
            <a:r>
              <a:rPr lang="en-US" sz="4000" b="1" dirty="0">
                <a:latin typeface="Myriad Pro" panose="020B0503030403020204" pitchFamily="34" charset="0"/>
              </a:rPr>
              <a:t>Building Ministries</a:t>
            </a:r>
          </a:p>
        </p:txBody>
      </p:sp>
    </p:spTree>
    <p:extLst>
      <p:ext uri="{BB962C8B-B14F-4D97-AF65-F5344CB8AC3E}">
        <p14:creationId xmlns:p14="http://schemas.microsoft.com/office/powerpoint/2010/main" val="131396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's hand with fingers extended&#10;&#10;Description automatically generated">
            <a:extLst>
              <a:ext uri="{FF2B5EF4-FFF2-40B4-BE49-F238E27FC236}">
                <a16:creationId xmlns:a16="http://schemas.microsoft.com/office/drawing/2014/main" id="{A2D71265-2A70-6999-0ADC-1F5CC7FDC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96" r="24117"/>
          <a:stretch/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0B1FAD-F6FA-D7A8-DE33-09305E88974D}"/>
              </a:ext>
            </a:extLst>
          </p:cNvPr>
          <p:cNvSpPr txBox="1"/>
          <p:nvPr/>
        </p:nvSpPr>
        <p:spPr>
          <a:xfrm>
            <a:off x="5855419" y="4446941"/>
            <a:ext cx="59119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" panose="020B0503030403020204" pitchFamily="34" charset="0"/>
              </a:rPr>
              <a:t>A Biblical Strategy for Disciple-Making Evangelism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D55A9E-F390-3C56-39D6-2219FE6F4034}"/>
              </a:ext>
            </a:extLst>
          </p:cNvPr>
          <p:cNvSpPr txBox="1"/>
          <p:nvPr/>
        </p:nvSpPr>
        <p:spPr>
          <a:xfrm>
            <a:off x="5778674" y="720608"/>
            <a:ext cx="6413326" cy="34697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A logo with text and circles&#10;&#10;Description automatically generated with medium confidence">
            <a:extLst>
              <a:ext uri="{FF2B5EF4-FFF2-40B4-BE49-F238E27FC236}">
                <a16:creationId xmlns:a16="http://schemas.microsoft.com/office/drawing/2014/main" id="{89C06A89-A2A9-5A1C-88BC-7EAFE4F76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71" y="1184847"/>
            <a:ext cx="5082459" cy="254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4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ky with clouds&#10;&#10;Description automatically generated">
            <a:extLst>
              <a:ext uri="{FF2B5EF4-FFF2-40B4-BE49-F238E27FC236}">
                <a16:creationId xmlns:a16="http://schemas.microsoft.com/office/drawing/2014/main" id="{F556E1C6-2E9D-4F3B-0EE3-E3AF84E38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A00B2C1-FD55-98C0-232E-AB817E304064}"/>
              </a:ext>
            </a:extLst>
          </p:cNvPr>
          <p:cNvSpPr/>
          <p:nvPr/>
        </p:nvSpPr>
        <p:spPr>
          <a:xfrm>
            <a:off x="1237197" y="1203577"/>
            <a:ext cx="9717605" cy="4450846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33E04-4FF2-C2E5-8338-93A7EAFD242C}"/>
              </a:ext>
            </a:extLst>
          </p:cNvPr>
          <p:cNvSpPr txBox="1"/>
          <p:nvPr/>
        </p:nvSpPr>
        <p:spPr>
          <a:xfrm>
            <a:off x="2036378" y="1443841"/>
            <a:ext cx="811924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Myriad Pro" panose="020B0503030403020204" pitchFamily="34" charset="0"/>
              </a:rPr>
              <a:t>“The real character of the church is measured, not by the high profession she makes, </a:t>
            </a:r>
            <a:r>
              <a:rPr lang="en-US" sz="3600" b="1" dirty="0">
                <a:latin typeface="Myriad Pro" panose="020B0503030403020204" pitchFamily="34" charset="0"/>
              </a:rPr>
              <a:t>not by the names enrolled on her books</a:t>
            </a:r>
            <a:r>
              <a:rPr lang="en-US" sz="3600" dirty="0">
                <a:latin typeface="Myriad Pro" panose="020B0503030403020204" pitchFamily="34" charset="0"/>
              </a:rPr>
              <a:t>, but by what she is actually doing for the Master, </a:t>
            </a:r>
            <a:r>
              <a:rPr lang="en-US" sz="3600" b="1" dirty="0">
                <a:latin typeface="Myriad Pro" panose="020B0503030403020204" pitchFamily="34" charset="0"/>
              </a:rPr>
              <a:t>by the number of her persevering, faithful workers</a:t>
            </a:r>
            <a:r>
              <a:rPr lang="en-US" sz="3600" dirty="0">
                <a:latin typeface="Myriad Pro" panose="020B0503030403020204" pitchFamily="34" charset="0"/>
              </a:rPr>
              <a:t>.” </a:t>
            </a:r>
          </a:p>
          <a:p>
            <a:pPr algn="ctr">
              <a:spcBef>
                <a:spcPts val="1200"/>
              </a:spcBef>
            </a:pPr>
            <a:r>
              <a:rPr lang="en-US" sz="3200" i="1" dirty="0">
                <a:latin typeface="Myriad Pro" panose="020B0503030403020204" pitchFamily="34" charset="0"/>
              </a:rPr>
              <a:t>Gospel Workers, </a:t>
            </a:r>
            <a:r>
              <a:rPr lang="en-US" sz="3200" dirty="0">
                <a:latin typeface="Myriad Pro" panose="020B0503030403020204" pitchFamily="34" charset="0"/>
              </a:rPr>
              <a:t>p. 200</a:t>
            </a:r>
          </a:p>
        </p:txBody>
      </p:sp>
      <p:pic>
        <p:nvPicPr>
          <p:cNvPr id="11" name="Picture 10" descr="A blue circle with white letters&#10;&#10;Description automatically generated">
            <a:extLst>
              <a:ext uri="{FF2B5EF4-FFF2-40B4-BE49-F238E27FC236}">
                <a16:creationId xmlns:a16="http://schemas.microsoft.com/office/drawing/2014/main" id="{6A7C5BFE-54D8-B708-0963-AE3DB3D24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56" y="62356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3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ky with clouds&#10;&#10;Description automatically generated">
            <a:extLst>
              <a:ext uri="{FF2B5EF4-FFF2-40B4-BE49-F238E27FC236}">
                <a16:creationId xmlns:a16="http://schemas.microsoft.com/office/drawing/2014/main" id="{F556E1C6-2E9D-4F3B-0EE3-E3AF84E38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605" b="1"/>
          <a:stretch/>
        </p:blipFill>
        <p:spPr>
          <a:xfrm>
            <a:off x="194948" y="173518"/>
            <a:ext cx="7803277" cy="6512761"/>
          </a:xfrm>
          <a:prstGeom prst="rect">
            <a:avLst/>
          </a:prstGeom>
        </p:spPr>
      </p:pic>
      <p:pic>
        <p:nvPicPr>
          <p:cNvPr id="4" name="Picture 3" descr="Close-up of wheat in a field&#10;&#10;Description automatically generated">
            <a:extLst>
              <a:ext uri="{FF2B5EF4-FFF2-40B4-BE49-F238E27FC236}">
                <a16:creationId xmlns:a16="http://schemas.microsoft.com/office/drawing/2014/main" id="{A028BAE3-96CF-86CE-5AAE-0E93A3D8E5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38" t="2530" r="28124" b="2504"/>
          <a:stretch/>
        </p:blipFill>
        <p:spPr>
          <a:xfrm>
            <a:off x="8191649" y="173518"/>
            <a:ext cx="3805403" cy="65127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98FC39-A630-76A8-B766-9C0CD940696C}"/>
              </a:ext>
            </a:extLst>
          </p:cNvPr>
          <p:cNvSpPr txBox="1"/>
          <p:nvPr/>
        </p:nvSpPr>
        <p:spPr>
          <a:xfrm>
            <a:off x="730648" y="2828835"/>
            <a:ext cx="6731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Myriad Pro" panose="020B0503030403020204" pitchFamily="34" charset="0"/>
              </a:rPr>
              <a:t>The number of </a:t>
            </a:r>
            <a:r>
              <a:rPr lang="en-US" sz="3600" b="1" dirty="0">
                <a:latin typeface="Myriad Pro" panose="020B0503030403020204" pitchFamily="34" charset="0"/>
              </a:rPr>
              <a:t>MEMBERS</a:t>
            </a:r>
            <a:r>
              <a:rPr lang="en-US" sz="3600" dirty="0">
                <a:latin typeface="Myriad Pro" panose="020B0503030403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Myriad Pro" panose="020B0503030403020204" pitchFamily="34" charset="0"/>
              </a:rPr>
              <a:t>does not equal success.</a:t>
            </a:r>
            <a:endParaRPr lang="en-US" sz="3600" b="1" dirty="0">
              <a:latin typeface="Myriad Pro" panose="020B05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5B4E66-5B35-6717-A81C-CBE5A63F145E}"/>
              </a:ext>
            </a:extLst>
          </p:cNvPr>
          <p:cNvSpPr txBox="1"/>
          <p:nvPr/>
        </p:nvSpPr>
        <p:spPr>
          <a:xfrm>
            <a:off x="730648" y="4324053"/>
            <a:ext cx="6731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Myriad Pro" panose="020B0503030403020204" pitchFamily="34" charset="0"/>
              </a:rPr>
              <a:t>The number of </a:t>
            </a:r>
            <a:r>
              <a:rPr lang="en-US" sz="3600" b="1" dirty="0">
                <a:latin typeface="Myriad Pro" panose="020B0503030403020204" pitchFamily="34" charset="0"/>
              </a:rPr>
              <a:t>WORKERS</a:t>
            </a:r>
            <a:r>
              <a:rPr lang="en-US" sz="3600" dirty="0">
                <a:latin typeface="Myriad Pro" panose="020B0503030403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Myriad Pro" panose="020B0503030403020204" pitchFamily="34" charset="0"/>
              </a:rPr>
              <a:t>equals success.</a:t>
            </a:r>
            <a:endParaRPr lang="en-US" sz="3600" b="1" dirty="0">
              <a:latin typeface="Myriad Pro" panose="020B05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C5F767-48C7-142B-C1CE-5E117117BB1F}"/>
              </a:ext>
            </a:extLst>
          </p:cNvPr>
          <p:cNvSpPr txBox="1"/>
          <p:nvPr/>
        </p:nvSpPr>
        <p:spPr>
          <a:xfrm>
            <a:off x="100354" y="565979"/>
            <a:ext cx="7803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TOTAL MEMBER INVOLVEMENT</a:t>
            </a:r>
          </a:p>
        </p:txBody>
      </p:sp>
    </p:spTree>
    <p:extLst>
      <p:ext uri="{BB962C8B-B14F-4D97-AF65-F5344CB8AC3E}">
        <p14:creationId xmlns:p14="http://schemas.microsoft.com/office/powerpoint/2010/main" val="189525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now covered field with lines&#10;&#10;Description automatically generated">
            <a:extLst>
              <a:ext uri="{FF2B5EF4-FFF2-40B4-BE49-F238E27FC236}">
                <a16:creationId xmlns:a16="http://schemas.microsoft.com/office/drawing/2014/main" id="{7078B51C-5C49-6CD5-E420-DB8A1D105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2283E10-60CC-B3EE-B672-5FD8AFF17767}"/>
              </a:ext>
            </a:extLst>
          </p:cNvPr>
          <p:cNvSpPr/>
          <p:nvPr/>
        </p:nvSpPr>
        <p:spPr>
          <a:xfrm>
            <a:off x="883920" y="713232"/>
            <a:ext cx="10424160" cy="4992624"/>
          </a:xfrm>
          <a:prstGeom prst="roundRect">
            <a:avLst>
              <a:gd name="adj" fmla="val 3114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1B0D6C-7553-EFF0-1CF9-0D5D9EDF98F4}"/>
              </a:ext>
            </a:extLst>
          </p:cNvPr>
          <p:cNvSpPr txBox="1"/>
          <p:nvPr/>
        </p:nvSpPr>
        <p:spPr>
          <a:xfrm>
            <a:off x="1411224" y="1618592"/>
            <a:ext cx="93695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233E7B"/>
                </a:solidFill>
                <a:latin typeface="Myriad Pro" panose="020B0503030403020204" pitchFamily="34" charset="0"/>
              </a:rPr>
              <a:t>PREPARE</a:t>
            </a:r>
          </a:p>
          <a:p>
            <a:pPr algn="ctr"/>
            <a:r>
              <a:rPr lang="en-US" sz="2800" i="1" dirty="0">
                <a:latin typeface="Myriad Pro" panose="020B0503030403020204" pitchFamily="34" charset="0"/>
              </a:rPr>
              <a:t>the soil of the heart</a:t>
            </a:r>
            <a:endParaRPr lang="en-US" i="1" dirty="0">
              <a:latin typeface="Myriad Pro" panose="020B05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41717-EDAA-7A22-2E03-D90065EE0392}"/>
              </a:ext>
            </a:extLst>
          </p:cNvPr>
          <p:cNvSpPr txBox="1"/>
          <p:nvPr/>
        </p:nvSpPr>
        <p:spPr>
          <a:xfrm>
            <a:off x="1411224" y="3429000"/>
            <a:ext cx="936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yriad Pro" panose="020B0503030403020204" pitchFamily="34" charset="0"/>
              </a:rPr>
              <a:t>Health and Friendship</a:t>
            </a:r>
          </a:p>
          <a:p>
            <a:pPr algn="ctr"/>
            <a:r>
              <a:rPr lang="en-US" sz="4000" b="1" dirty="0">
                <a:latin typeface="Myriad Pro" panose="020B0503030403020204" pitchFamily="34" charset="0"/>
              </a:rPr>
              <a:t>Building Ministries</a:t>
            </a:r>
          </a:p>
        </p:txBody>
      </p:sp>
    </p:spTree>
    <p:extLst>
      <p:ext uri="{BB962C8B-B14F-4D97-AF65-F5344CB8AC3E}">
        <p14:creationId xmlns:p14="http://schemas.microsoft.com/office/powerpoint/2010/main" val="3087362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and blue background with a blue and white sign&#10;&#10;Description automatically generated">
            <a:extLst>
              <a:ext uri="{FF2B5EF4-FFF2-40B4-BE49-F238E27FC236}">
                <a16:creationId xmlns:a16="http://schemas.microsoft.com/office/drawing/2014/main" id="{701105C4-9912-4AF9-207D-737933E2B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3C326D-EA94-8456-2D28-54F3AA85B47C}"/>
              </a:ext>
            </a:extLst>
          </p:cNvPr>
          <p:cNvSpPr txBox="1"/>
          <p:nvPr/>
        </p:nvSpPr>
        <p:spPr>
          <a:xfrm>
            <a:off x="3933825" y="2737650"/>
            <a:ext cx="76340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“And when Jesus went out He saw a great multitude; and He was moved with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compassion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for them, and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healed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their sick.” </a:t>
            </a:r>
            <a:endParaRPr lang="en-US" sz="3200" dirty="0">
              <a:solidFill>
                <a:prstClr val="black"/>
              </a:solidFill>
              <a:latin typeface="Myriad Pro" panose="020B0503030403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Matthew 14:14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940BEE-6F84-ED2A-5AA7-50419498081E}"/>
              </a:ext>
            </a:extLst>
          </p:cNvPr>
          <p:cNvSpPr txBox="1"/>
          <p:nvPr/>
        </p:nvSpPr>
        <p:spPr>
          <a:xfrm>
            <a:off x="3933825" y="1202623"/>
            <a:ext cx="8258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Myriad Pro" panose="020B0503030403020204" pitchFamily="34" charset="0"/>
              </a:rPr>
              <a:t>IS IT ESSENTIAL?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82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and blue background with a blue and white sign&#10;&#10;Description automatically generated">
            <a:extLst>
              <a:ext uri="{FF2B5EF4-FFF2-40B4-BE49-F238E27FC236}">
                <a16:creationId xmlns:a16="http://schemas.microsoft.com/office/drawing/2014/main" id="{701105C4-9912-4AF9-207D-737933E2B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3C326D-EA94-8456-2D28-54F3AA85B47C}"/>
              </a:ext>
            </a:extLst>
          </p:cNvPr>
          <p:cNvSpPr txBox="1"/>
          <p:nvPr/>
        </p:nvSpPr>
        <p:spPr>
          <a:xfrm>
            <a:off x="3933824" y="2333685"/>
            <a:ext cx="763406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“No line is to be drawn between the genuine medical missionary work and the gospel ministry. These two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must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blend. They are not to stand apart as separate lines of work.” </a:t>
            </a:r>
            <a:endParaRPr lang="en-US" sz="3200" dirty="0">
              <a:solidFill>
                <a:prstClr val="black"/>
              </a:solidFill>
              <a:latin typeface="Myriad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 Call to Medical Evangelism and Health Education, 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p. 44</a:t>
            </a:r>
            <a:endParaRPr lang="en-US" sz="2400" dirty="0">
              <a:solidFill>
                <a:prstClr val="black"/>
              </a:solidFill>
              <a:latin typeface="Myriad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940BEE-6F84-ED2A-5AA7-50419498081E}"/>
              </a:ext>
            </a:extLst>
          </p:cNvPr>
          <p:cNvSpPr txBox="1"/>
          <p:nvPr/>
        </p:nvSpPr>
        <p:spPr>
          <a:xfrm>
            <a:off x="3933825" y="1202623"/>
            <a:ext cx="8258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Myriad Pro" panose="020B0503030403020204" pitchFamily="34" charset="0"/>
              </a:rPr>
              <a:t>IS IT ESSENTIAL?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799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and blue background with a blue and white sign&#10;&#10;Description automatically generated">
            <a:extLst>
              <a:ext uri="{FF2B5EF4-FFF2-40B4-BE49-F238E27FC236}">
                <a16:creationId xmlns:a16="http://schemas.microsoft.com/office/drawing/2014/main" id="{701105C4-9912-4AF9-207D-737933E2B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3C326D-EA94-8456-2D28-54F3AA85B47C}"/>
              </a:ext>
            </a:extLst>
          </p:cNvPr>
          <p:cNvSpPr txBox="1"/>
          <p:nvPr/>
        </p:nvSpPr>
        <p:spPr>
          <a:xfrm>
            <a:off x="3933825" y="2644170"/>
            <a:ext cx="7481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“The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sowers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of the seed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have a work to do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in preparing hearts to receive the gospel.”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prstClr val="black"/>
                </a:solidFill>
                <a:latin typeface="Myriad Pro" panose="020B0503030403020204" pitchFamily="34" charset="0"/>
              </a:rPr>
              <a:t>Christ’s Object Lessons, </a:t>
            </a:r>
            <a:r>
              <a:rPr lang="en-US" sz="2800" dirty="0">
                <a:solidFill>
                  <a:prstClr val="black"/>
                </a:solidFill>
                <a:latin typeface="Myriad Pro" panose="020B0503030403020204" pitchFamily="34" charset="0"/>
              </a:rPr>
              <a:t>p.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57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940BEE-6F84-ED2A-5AA7-50419498081E}"/>
              </a:ext>
            </a:extLst>
          </p:cNvPr>
          <p:cNvSpPr txBox="1"/>
          <p:nvPr/>
        </p:nvSpPr>
        <p:spPr>
          <a:xfrm>
            <a:off x="3933825" y="1202623"/>
            <a:ext cx="8258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Myriad Pro" panose="020B0503030403020204" pitchFamily="34" charset="0"/>
              </a:rPr>
              <a:t>IS IT ESSENTIAL?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0404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214</Words>
  <Application>Microsoft Office PowerPoint</Application>
  <PresentationFormat>Grand écran</PresentationFormat>
  <Paragraphs>25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Myriad Pro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Sylvain Duval</dc:creator>
  <cp:lastModifiedBy>Krasimira Naydenova (Federation du Quebec SDA Conference)</cp:lastModifiedBy>
  <cp:revision>1</cp:revision>
  <dcterms:created xsi:type="dcterms:W3CDTF">2025-01-06T19:53:11Z</dcterms:created>
  <dcterms:modified xsi:type="dcterms:W3CDTF">2025-01-07T16:54:19Z</dcterms:modified>
</cp:coreProperties>
</file>