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84" r:id="rId3"/>
    <p:sldId id="260" r:id="rId4"/>
    <p:sldId id="262" r:id="rId5"/>
    <p:sldId id="264" r:id="rId6"/>
    <p:sldId id="266" r:id="rId7"/>
    <p:sldId id="268" r:id="rId8"/>
    <p:sldId id="270" r:id="rId9"/>
    <p:sldId id="272" r:id="rId10"/>
    <p:sldId id="274" r:id="rId11"/>
    <p:sldId id="276" r:id="rId12"/>
    <p:sldId id="278" r:id="rId13"/>
    <p:sldId id="280"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5" d="100"/>
          <a:sy n="115" d="100"/>
        </p:scale>
        <p:origin x="3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8EC5B-AF57-4832-8D2D-6CBEE22BE929}" type="datetimeFigureOut">
              <a:rPr lang="en-CA" smtClean="0"/>
              <a:t>2025-01-13</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1A37C-ED60-4CE3-A46F-68CD68023D74}" type="slidenum">
              <a:rPr lang="en-CA" smtClean="0"/>
              <a:t>‹N°›</a:t>
            </a:fld>
            <a:endParaRPr lang="en-CA"/>
          </a:p>
        </p:txBody>
      </p:sp>
    </p:spTree>
    <p:extLst>
      <p:ext uri="{BB962C8B-B14F-4D97-AF65-F5344CB8AC3E}">
        <p14:creationId xmlns:p14="http://schemas.microsoft.com/office/powerpoint/2010/main" val="117611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Yes! If you have one or more pastors or church members willing to speak for an evangelistic reaping meeting, you may want to consider several series of sermons and presentation slides available on our resource page under Harvest resources.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You may also consider utilizing YouTube to stream a single speaker to numerous local churches and other venues throughout your territory. Pastor Mark Finley recently conducted a successful effort using YouTube in China, where there have been over 10 million downloads of his messages.</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dvent Sans Logo" panose="020B0502040504020204" pitchFamily="34" charset="0"/>
                <a:ea typeface="Calibri" panose="020F0502020204030204" pitchFamily="34" charset="0"/>
              </a:rPr>
              <a:t>Another very good option is a new series of 18 presentations by Pastor Doug Batchelor of Amazing Facts entitled, Prophecy Odyssey. This series will be streamed from New York City September 20 to October 5, 2024. Wherever you are in the world, you can hold meetings in homes, churches, or other venues to view Pastor Batchelor’s messages in one of five major languages. They can be viewed live or on time delay, and there will be new lessons, handbills, and artwork available for free download. Go to </a:t>
            </a:r>
            <a:r>
              <a:rPr lang="en-US" sz="1800" dirty="0" err="1">
                <a:effectLst/>
                <a:latin typeface="Advent Sans Logo" panose="020B0502040504020204" pitchFamily="34" charset="0"/>
                <a:ea typeface="Calibri" panose="020F0502020204030204" pitchFamily="34" charset="0"/>
              </a:rPr>
              <a:t>prophecyodyssey.com</a:t>
            </a:r>
            <a:r>
              <a:rPr lang="en-US" sz="1800" dirty="0">
                <a:effectLst/>
                <a:latin typeface="Advent Sans Logo" panose="020B0502040504020204" pitchFamily="34" charset="0"/>
                <a:ea typeface="Calibri" panose="020F0502020204030204" pitchFamily="34" charset="0"/>
              </a:rPr>
              <a:t> for more information.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3</a:t>
            </a:fld>
            <a:endParaRPr lang="en-US"/>
          </a:p>
        </p:txBody>
      </p:sp>
    </p:spTree>
    <p:extLst>
      <p:ext uri="{BB962C8B-B14F-4D97-AF65-F5344CB8AC3E}">
        <p14:creationId xmlns:p14="http://schemas.microsoft.com/office/powerpoint/2010/main" val="268336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Yes! Please review the Resources page for helpful materials from nearly every department of the church. There you can find many sharing and training materials, including those made especially for families, women, youth, and children. You can also find the following resources designed specifically to aid local churches in the preliminary steps and essential disciple-making ministry areas outlined in the Global TMI strategy: </a:t>
            </a:r>
          </a:p>
          <a:p>
            <a:pPr marL="0" marR="0">
              <a:spcBef>
                <a:spcPts val="0"/>
              </a:spcBef>
              <a:spcAft>
                <a:spcPts val="6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rPr>
              <a:t>Back to the Altar</a:t>
            </a:r>
            <a:r>
              <a:rPr lang="en-US" sz="1800" i="1" kern="100" dirty="0">
                <a:effectLst/>
                <a:latin typeface="Advent Sans Logo" panose="020B0502040504020204" pitchFamily="34" charset="0"/>
                <a:ea typeface="Calibri" panose="020F0502020204030204" pitchFamily="34" charset="0"/>
                <a:cs typeface="Times New Roman" panose="02020603050405020304" pitchFamily="18" charset="0"/>
              </a:rPr>
              <a:t>—</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 website with discipleship resources focused specifically on spiritual revival.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endPar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rPr>
              <a:t>Spread the Word</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 training resource on witnessing and personal evangelism designed for local church members and leaders; including a section on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spiritual revival</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as well as how to run local church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literature, media, and invitation ministries</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endPar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rPr>
              <a:t>Fundamentals of Faith</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—a simple guide to be used in leading individuals to </a:t>
            </a:r>
            <a:r>
              <a:rPr lang="en-US" sz="1800" b="1" kern="100" dirty="0">
                <a:effectLst/>
                <a:latin typeface="Advent Sans Logo" panose="020B0502040504020204" pitchFamily="34" charset="0"/>
                <a:ea typeface="Calibri" panose="020F0502020204030204" pitchFamily="34" charset="0"/>
                <a:cs typeface="Times New Roman" panose="02020603050405020304" pitchFamily="18" charset="0"/>
              </a:rPr>
              <a:t>decisions for Christ (harvest)</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 as they review the fundamental teachings of the Bible in preparation for baptism.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b="1" i="1" kern="100" dirty="0">
                <a:effectLst/>
                <a:latin typeface="Advent Sans Logo" panose="020B0502040504020204" pitchFamily="34" charset="0"/>
                <a:ea typeface="Calibri" panose="020F0502020204030204" pitchFamily="34" charset="0"/>
                <a:cs typeface="Times New Roman" panose="02020603050405020304" pitchFamily="18" charset="0"/>
              </a:rPr>
              <a:t>Discipleship Handbook</a:t>
            </a: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—this book provides </a:t>
            </a:r>
            <a:r>
              <a:rPr lang="en-US" sz="1800" kern="0" dirty="0">
                <a:effectLst/>
                <a:latin typeface="Advent Sans Logo" panose="020B0502040504020204" pitchFamily="34" charset="0"/>
                <a:ea typeface="Calibri" panose="020F0502020204030204" pitchFamily="34" charset="0"/>
                <a:cs typeface="Times New Roman" panose="02020603050405020304" pitchFamily="18" charset="0"/>
              </a:rPr>
              <a:t>a simple and comprehensive way for local churches to nurture and </a:t>
            </a:r>
            <a:r>
              <a:rPr lang="en-US" sz="1800" b="1" kern="0" dirty="0">
                <a:effectLst/>
                <a:latin typeface="Advent Sans Logo" panose="020B0502040504020204" pitchFamily="34" charset="0"/>
                <a:ea typeface="Calibri" panose="020F0502020204030204" pitchFamily="34" charset="0"/>
                <a:cs typeface="Times New Roman" panose="02020603050405020304" pitchFamily="18" charset="0"/>
              </a:rPr>
              <a:t>train newly baptized members</a:t>
            </a:r>
            <a:r>
              <a:rPr lang="en-US" sz="1800" kern="0" dirty="0">
                <a:effectLst/>
                <a:latin typeface="Advent Sans Logo" panose="020B0502040504020204" pitchFamily="34" charset="0"/>
                <a:ea typeface="Calibri" panose="020F0502020204030204" pitchFamily="34" charset="0"/>
                <a:cs typeface="Times New Roman" panose="02020603050405020304" pitchFamily="18" charset="0"/>
              </a:rPr>
              <a:t> and integrate them into the life and mission of the church.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800"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800" kern="100" dirty="0">
                <a:effectLst/>
                <a:latin typeface="Advent Sans Logo" panose="020B0502040504020204" pitchFamily="34" charset="0"/>
                <a:ea typeface="Calibri" panose="020F0502020204030204" pitchFamily="34" charset="0"/>
                <a:cs typeface="Times New Roman" panose="02020603050405020304" pitchFamily="18" charset="0"/>
              </a:rPr>
              <a:t>Check out these and many more valuable tools on the Resources page!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4</a:t>
            </a:fld>
            <a:endParaRPr lang="en-US"/>
          </a:p>
        </p:txBody>
      </p:sp>
    </p:spTree>
    <p:extLst>
      <p:ext uri="{BB962C8B-B14F-4D97-AF65-F5344CB8AC3E}">
        <p14:creationId xmlns:p14="http://schemas.microsoft.com/office/powerpoint/2010/main" val="115740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Yes! Please review the Resources page for helpful materials from nearly every department of the church. There you can find many sharing and training materials, including those made especially for families, women, youth, and children. You can also find the following resources designed specifically to aid local churches in the preliminary steps and essential disciple-making ministry areas outlined in the Global TMI strategy: </a:t>
            </a:r>
          </a:p>
          <a:p>
            <a:pPr marL="0" marR="0">
              <a:spcBef>
                <a:spcPts val="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rPr>
              <a:t>Back to the Altar</a:t>
            </a:r>
            <a:r>
              <a:rPr lang="en-US" sz="1200" i="1" kern="100" dirty="0">
                <a:effectLst/>
                <a:latin typeface="Advent Sans Logo" panose="020B0502040504020204" pitchFamily="34" charset="0"/>
                <a:ea typeface="Calibri" panose="020F0502020204030204" pitchFamily="34" charset="0"/>
                <a:cs typeface="Times New Roman" panose="02020603050405020304" pitchFamily="18" charset="0"/>
              </a:rPr>
              <a:t>—</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a website with discipleship resources focused specifically on spiritual revival.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endPar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rPr>
              <a:t>Spread the Word</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—a training resource on witnessing and personal evangelism designed for local church members and leaders; including a section on </a:t>
            </a:r>
            <a:r>
              <a:rPr lang="en-US" sz="1200" b="1" kern="100" dirty="0">
                <a:effectLst/>
                <a:latin typeface="Advent Sans Logo" panose="020B0502040504020204" pitchFamily="34" charset="0"/>
                <a:ea typeface="Calibri" panose="020F0502020204030204" pitchFamily="34" charset="0"/>
                <a:cs typeface="Times New Roman" panose="02020603050405020304" pitchFamily="18" charset="0"/>
              </a:rPr>
              <a:t>spiritual revival</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 as well as how to run local church </a:t>
            </a:r>
            <a:r>
              <a:rPr lang="en-US" sz="1200" b="1" kern="100" dirty="0">
                <a:effectLst/>
                <a:latin typeface="Advent Sans Logo" panose="020B0502040504020204" pitchFamily="34" charset="0"/>
                <a:ea typeface="Calibri" panose="020F0502020204030204" pitchFamily="34" charset="0"/>
                <a:cs typeface="Times New Roman" panose="02020603050405020304" pitchFamily="18" charset="0"/>
              </a:rPr>
              <a:t>literature, media, and invitation ministries</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endPar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600"/>
              </a:spcAft>
            </a:pPr>
            <a:r>
              <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rPr>
              <a:t>Fundamentals of Faith</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—a simple guide to be used in leading individuals to </a:t>
            </a:r>
            <a:r>
              <a:rPr lang="en-US" sz="1200" b="1" kern="100" dirty="0">
                <a:effectLst/>
                <a:latin typeface="Advent Sans Logo" panose="020B0502040504020204" pitchFamily="34" charset="0"/>
                <a:ea typeface="Calibri" panose="020F0502020204030204" pitchFamily="34" charset="0"/>
                <a:cs typeface="Times New Roman" panose="02020603050405020304" pitchFamily="18" charset="0"/>
              </a:rPr>
              <a:t>decisions for Christ (harvest)</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 as they review the fundamental teachings of the Bible in preparation for baptism.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b="1" i="1" kern="100" dirty="0">
                <a:effectLst/>
                <a:latin typeface="Advent Sans Logo" panose="020B0502040504020204" pitchFamily="34" charset="0"/>
                <a:ea typeface="Calibri" panose="020F0502020204030204" pitchFamily="34" charset="0"/>
                <a:cs typeface="Times New Roman" panose="02020603050405020304" pitchFamily="18" charset="0"/>
              </a:rPr>
              <a:t>Discipleship Handbook</a:t>
            </a: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—this book provides </a:t>
            </a:r>
            <a:r>
              <a:rPr lang="en-US" sz="1200" kern="0" dirty="0">
                <a:effectLst/>
                <a:latin typeface="Advent Sans Logo" panose="020B0502040504020204" pitchFamily="34" charset="0"/>
                <a:ea typeface="Calibri" panose="020F0502020204030204" pitchFamily="34" charset="0"/>
                <a:cs typeface="Times New Roman" panose="02020603050405020304" pitchFamily="18" charset="0"/>
              </a:rPr>
              <a:t>a simple and comprehensive way for local churches to nurture and </a:t>
            </a:r>
            <a:r>
              <a:rPr lang="en-US" sz="1200" b="1" kern="0" dirty="0">
                <a:effectLst/>
                <a:latin typeface="Advent Sans Logo" panose="020B0502040504020204" pitchFamily="34" charset="0"/>
                <a:ea typeface="Calibri" panose="020F0502020204030204" pitchFamily="34" charset="0"/>
                <a:cs typeface="Times New Roman" panose="02020603050405020304" pitchFamily="18" charset="0"/>
              </a:rPr>
              <a:t>train newly baptized members</a:t>
            </a:r>
            <a:r>
              <a:rPr lang="en-US" sz="1200" kern="0" dirty="0">
                <a:effectLst/>
                <a:latin typeface="Advent Sans Logo" panose="020B0502040504020204" pitchFamily="34" charset="0"/>
                <a:ea typeface="Calibri" panose="020F0502020204030204" pitchFamily="34" charset="0"/>
                <a:cs typeface="Times New Roman" panose="02020603050405020304" pitchFamily="18" charset="0"/>
              </a:rPr>
              <a:t> and integrate them into the life and mission of the church.</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endParaRPr lang="en-US" sz="1200" kern="100" dirty="0">
              <a:effectLst/>
              <a:latin typeface="Advent Sans Logo" panose="020B050204050402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kern="100" dirty="0">
                <a:effectLst/>
                <a:latin typeface="Advent Sans Logo" panose="020B0502040504020204" pitchFamily="34" charset="0"/>
                <a:ea typeface="Calibri" panose="020F0502020204030204" pitchFamily="34" charset="0"/>
                <a:cs typeface="Times New Roman" panose="02020603050405020304" pitchFamily="18" charset="0"/>
              </a:rPr>
              <a:t>Check out these and many more valuable tools on the Resources page!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AB2D44-D680-0548-A6EF-075519A03F9E}" type="slidenum">
              <a:rPr lang="en-US" smtClean="0"/>
              <a:t>5</a:t>
            </a:fld>
            <a:endParaRPr lang="en-US"/>
          </a:p>
        </p:txBody>
      </p:sp>
    </p:spTree>
    <p:extLst>
      <p:ext uri="{BB962C8B-B14F-4D97-AF65-F5344CB8AC3E}">
        <p14:creationId xmlns:p14="http://schemas.microsoft.com/office/powerpoint/2010/main" val="357925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CA"/>
          </a:p>
        </p:txBody>
      </p:sp>
      <p:sp>
        <p:nvSpPr>
          <p:cNvPr id="4" name="Espace réservé de la date 3"/>
          <p:cNvSpPr>
            <a:spLocks noGrp="1"/>
          </p:cNvSpPr>
          <p:nvPr>
            <p:ph type="dt" sz="half" idx="10"/>
          </p:nvPr>
        </p:nvSpPr>
        <p:spPr/>
        <p:txBody>
          <a:body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93077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78949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118467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146949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223849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ADD1F138-55DC-43FB-97EB-C1A89DA12B09}" type="datetimeFigureOut">
              <a:rPr lang="en-CA" smtClean="0"/>
              <a:t>2025-01-13</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2865619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ADD1F138-55DC-43FB-97EB-C1A89DA12B09}" type="datetimeFigureOut">
              <a:rPr lang="en-CA" smtClean="0"/>
              <a:t>2025-01-13</a:t>
            </a:fld>
            <a:endParaRPr lang="en-CA"/>
          </a:p>
        </p:txBody>
      </p:sp>
      <p:sp>
        <p:nvSpPr>
          <p:cNvPr id="8" name="Espace réservé du pied de page 7"/>
          <p:cNvSpPr>
            <a:spLocks noGrp="1"/>
          </p:cNvSpPr>
          <p:nvPr>
            <p:ph type="ftr" sz="quarter" idx="11"/>
          </p:nvPr>
        </p:nvSpPr>
        <p:spPr/>
        <p:txBody>
          <a:bodyPr/>
          <a:lstStyle/>
          <a:p>
            <a:endParaRPr lang="en-CA"/>
          </a:p>
        </p:txBody>
      </p:sp>
      <p:sp>
        <p:nvSpPr>
          <p:cNvPr id="9" name="Espace réservé du numéro de diapositive 8"/>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2524125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ADD1F138-55DC-43FB-97EB-C1A89DA12B09}" type="datetimeFigureOut">
              <a:rPr lang="en-CA" smtClean="0"/>
              <a:t>2025-01-13</a:t>
            </a:fld>
            <a:endParaRPr lang="en-CA"/>
          </a:p>
        </p:txBody>
      </p:sp>
      <p:sp>
        <p:nvSpPr>
          <p:cNvPr id="4" name="Espace réservé du pied de page 3"/>
          <p:cNvSpPr>
            <a:spLocks noGrp="1"/>
          </p:cNvSpPr>
          <p:nvPr>
            <p:ph type="ftr" sz="quarter" idx="11"/>
          </p:nvPr>
        </p:nvSpPr>
        <p:spPr/>
        <p:txBody>
          <a:bodyPr/>
          <a:lstStyle/>
          <a:p>
            <a:endParaRPr lang="en-CA"/>
          </a:p>
        </p:txBody>
      </p:sp>
      <p:sp>
        <p:nvSpPr>
          <p:cNvPr id="5" name="Espace réservé du numéro de diapositive 4"/>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107819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DD1F138-55DC-43FB-97EB-C1A89DA12B09}" type="datetimeFigureOut">
              <a:rPr lang="en-CA" smtClean="0"/>
              <a:t>2025-01-13</a:t>
            </a:fld>
            <a:endParaRPr lang="en-CA"/>
          </a:p>
        </p:txBody>
      </p:sp>
      <p:sp>
        <p:nvSpPr>
          <p:cNvPr id="3" name="Espace réservé du pied de page 2"/>
          <p:cNvSpPr>
            <a:spLocks noGrp="1"/>
          </p:cNvSpPr>
          <p:nvPr>
            <p:ph type="ftr" sz="quarter" idx="11"/>
          </p:nvPr>
        </p:nvSpPr>
        <p:spPr/>
        <p:txBody>
          <a:bodyPr/>
          <a:lstStyle/>
          <a:p>
            <a:endParaRPr lang="en-CA"/>
          </a:p>
        </p:txBody>
      </p:sp>
      <p:sp>
        <p:nvSpPr>
          <p:cNvPr id="4" name="Espace réservé du numéro de diapositive 3"/>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82851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DD1F138-55DC-43FB-97EB-C1A89DA12B09}" type="datetimeFigureOut">
              <a:rPr lang="en-CA" smtClean="0"/>
              <a:t>2025-01-13</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244560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DD1F138-55DC-43FB-97EB-C1A89DA12B09}" type="datetimeFigureOut">
              <a:rPr lang="en-CA" smtClean="0"/>
              <a:t>2025-01-13</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AA28972B-AECE-4296-8706-9039EA80B60D}" type="slidenum">
              <a:rPr lang="en-CA" smtClean="0"/>
              <a:t>‹N°›</a:t>
            </a:fld>
            <a:endParaRPr lang="en-CA"/>
          </a:p>
        </p:txBody>
      </p:sp>
    </p:spTree>
    <p:extLst>
      <p:ext uri="{BB962C8B-B14F-4D97-AF65-F5344CB8AC3E}">
        <p14:creationId xmlns:p14="http://schemas.microsoft.com/office/powerpoint/2010/main" val="120001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D1F138-55DC-43FB-97EB-C1A89DA12B09}" type="datetimeFigureOut">
              <a:rPr lang="en-CA" smtClean="0"/>
              <a:t>2025-01-13</a:t>
            </a:fld>
            <a:endParaRPr lang="en-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8972B-AECE-4296-8706-9039EA80B60D}" type="slidenum">
              <a:rPr lang="en-CA" smtClean="0"/>
              <a:t>‹N°›</a:t>
            </a:fld>
            <a:endParaRPr lang="en-CA"/>
          </a:p>
        </p:txBody>
      </p:sp>
    </p:spTree>
    <p:extLst>
      <p:ext uri="{BB962C8B-B14F-4D97-AF65-F5344CB8AC3E}">
        <p14:creationId xmlns:p14="http://schemas.microsoft.com/office/powerpoint/2010/main" val="2577437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EA68C5-8ECA-1A22-D1FE-449C4F495995}"/>
              </a:ext>
            </a:extLst>
          </p:cNvPr>
          <p:cNvSpPr>
            <a:spLocks noGrp="1"/>
          </p:cNvSpPr>
          <p:nvPr>
            <p:ph type="ctrTitle"/>
          </p:nvPr>
        </p:nvSpPr>
        <p:spPr>
          <a:xfrm>
            <a:off x="699714" y="5490971"/>
            <a:ext cx="6962072" cy="1159200"/>
          </a:xfrm>
        </p:spPr>
        <p:txBody>
          <a:bodyPr anchor="ctr">
            <a:normAutofit/>
          </a:bodyPr>
          <a:lstStyle/>
          <a:p>
            <a:pPr algn="l"/>
            <a:r>
              <a:rPr lang="fr-FR" sz="4000" dirty="0">
                <a:solidFill>
                  <a:srgbClr val="FFFFFF"/>
                </a:solidFill>
              </a:rPr>
              <a:t>Ressources </a:t>
            </a:r>
            <a:r>
              <a:rPr lang="fr-FR" sz="4000" dirty="0" err="1">
                <a:solidFill>
                  <a:srgbClr val="FFFFFF"/>
                </a:solidFill>
              </a:rPr>
              <a:t>available</a:t>
            </a:r>
            <a:endParaRPr lang="fr-FR" sz="4000" dirty="0">
              <a:solidFill>
                <a:srgbClr val="FFFFFF"/>
              </a:solidFill>
            </a:endParaRPr>
          </a:p>
        </p:txBody>
      </p:sp>
      <p:sp>
        <p:nvSpPr>
          <p:cNvPr id="3" name="Sous-titre 2">
            <a:extLst>
              <a:ext uri="{FF2B5EF4-FFF2-40B4-BE49-F238E27FC236}">
                <a16:creationId xmlns:a16="http://schemas.microsoft.com/office/drawing/2014/main" id="{10D8B9E8-9F2B-20C2-5E2B-1168B8F0964A}"/>
              </a:ext>
            </a:extLst>
          </p:cNvPr>
          <p:cNvSpPr>
            <a:spLocks noGrp="1"/>
          </p:cNvSpPr>
          <p:nvPr>
            <p:ph type="subTitle" idx="1"/>
          </p:nvPr>
        </p:nvSpPr>
        <p:spPr>
          <a:xfrm>
            <a:off x="8456522" y="5633765"/>
            <a:ext cx="3408555" cy="873612"/>
          </a:xfrm>
        </p:spPr>
        <p:txBody>
          <a:bodyPr anchor="ctr">
            <a:normAutofit/>
          </a:bodyPr>
          <a:lstStyle/>
          <a:p>
            <a:pPr algn="l"/>
            <a:endParaRPr lang="fr-FR" sz="2000" dirty="0">
              <a:solidFill>
                <a:srgbClr val="FFFFFF"/>
              </a:solidFill>
            </a:endParaRPr>
          </a:p>
        </p:txBody>
      </p:sp>
      <p:pic>
        <p:nvPicPr>
          <p:cNvPr id="5" name="Picture 7" descr="A logo with text and circles&#10;&#10;Description automatically generated with medium confidence">
            <a:extLst>
              <a:ext uri="{FF2B5EF4-FFF2-40B4-BE49-F238E27FC236}">
                <a16:creationId xmlns:a16="http://schemas.microsoft.com/office/drawing/2014/main" id="{FAA0B1CF-BEB0-5F19-A832-C7F0E92F7F92}"/>
              </a:ext>
            </a:extLst>
          </p:cNvPr>
          <p:cNvPicPr>
            <a:picLocks noChangeAspect="1"/>
          </p:cNvPicPr>
          <p:nvPr/>
        </p:nvPicPr>
        <p:blipFill>
          <a:blip r:embed="rId2"/>
          <a:stretch>
            <a:fillRect/>
          </a:stretch>
        </p:blipFill>
        <p:spPr>
          <a:xfrm>
            <a:off x="1623195" y="390832"/>
            <a:ext cx="9038228" cy="4519114"/>
          </a:xfrm>
          <a:prstGeom prst="rect">
            <a:avLst/>
          </a:prstGeom>
        </p:spPr>
      </p:pic>
      <p:sp>
        <p:nvSpPr>
          <p:cNvPr id="4" name="ZoneTexte 3"/>
          <p:cNvSpPr txBox="1"/>
          <p:nvPr/>
        </p:nvSpPr>
        <p:spPr>
          <a:xfrm>
            <a:off x="1941372" y="4040833"/>
            <a:ext cx="8720051" cy="861774"/>
          </a:xfrm>
          <a:prstGeom prst="rect">
            <a:avLst/>
          </a:prstGeom>
          <a:solidFill>
            <a:schemeClr val="bg1"/>
          </a:solidFill>
        </p:spPr>
        <p:txBody>
          <a:bodyPr wrap="square" rtlCol="0">
            <a:spAutoFit/>
          </a:bodyPr>
          <a:lstStyle/>
          <a:p>
            <a:pPr algn="ctr"/>
            <a:r>
              <a:rPr lang="fr-CA" sz="5000" dirty="0" smtClean="0"/>
              <a:t>TOUT MEMBRE IMPLIQUÉ</a:t>
            </a:r>
            <a:endParaRPr lang="en-CA" sz="5000" dirty="0"/>
          </a:p>
        </p:txBody>
      </p:sp>
    </p:spTree>
    <p:extLst>
      <p:ext uri="{BB962C8B-B14F-4D97-AF65-F5344CB8AC3E}">
        <p14:creationId xmlns:p14="http://schemas.microsoft.com/office/powerpoint/2010/main" val="23259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ve with a view of mountains&#10;&#10;Description automatically generated">
            <a:extLst>
              <a:ext uri="{FF2B5EF4-FFF2-40B4-BE49-F238E27FC236}">
                <a16:creationId xmlns:a16="http://schemas.microsoft.com/office/drawing/2014/main" id="{5E96D98A-E5B7-5E9F-7CAD-CF891FD9E294}"/>
              </a:ext>
            </a:extLst>
          </p:cNvPr>
          <p:cNvPicPr>
            <a:picLocks noChangeAspect="1"/>
          </p:cNvPicPr>
          <p:nvPr/>
        </p:nvPicPr>
        <p:blipFill rotWithShape="1">
          <a:blip r:embed="rId2"/>
          <a:srcRect t="9147" b="6630"/>
          <a:stretch/>
        </p:blipFill>
        <p:spPr>
          <a:xfrm>
            <a:off x="1" y="10"/>
            <a:ext cx="12198824" cy="6857990"/>
          </a:xfrm>
          <a:prstGeom prst="rect">
            <a:avLst/>
          </a:prstGeom>
        </p:spPr>
      </p:pic>
    </p:spTree>
    <p:extLst>
      <p:ext uri="{BB962C8B-B14F-4D97-AF65-F5344CB8AC3E}">
        <p14:creationId xmlns:p14="http://schemas.microsoft.com/office/powerpoint/2010/main" val="991772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720840"/>
            <a:ext cx="8119242" cy="3970318"/>
          </a:xfrm>
          <a:prstGeom prst="rect">
            <a:avLst/>
          </a:prstGeom>
          <a:noFill/>
        </p:spPr>
        <p:txBody>
          <a:bodyPr wrap="square" rtlCol="0">
            <a:spAutoFit/>
          </a:bodyPr>
          <a:lstStyle/>
          <a:p>
            <a:pPr algn="ctr">
              <a:defRPr/>
            </a:pPr>
            <a:r>
              <a:rPr kumimoji="0" lang="en-US" sz="36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a:t>
            </a:r>
            <a:r>
              <a:rPr lang="fr-FR" sz="3600" dirty="0"/>
              <a:t>« Nous n'avons pas de temps à perdre. La fin est proche. Le passage d'un lieu à l'autre pour répandre la vérité sera bientôt entouré de dangers à droite et à gauche. Tout sera mis en place pour obstruer le chemin des </a:t>
            </a:r>
            <a:r>
              <a:rPr lang="fr-FR" sz="3600" dirty="0" smtClean="0"/>
              <a:t>messagers </a:t>
            </a:r>
            <a:r>
              <a:rPr lang="fr-FR" sz="3600" dirty="0"/>
              <a:t>du </a:t>
            </a:r>
            <a:r>
              <a:rPr lang="fr-FR" sz="3600" dirty="0" smtClean="0"/>
              <a:t>Seigneur,</a:t>
            </a:r>
            <a:endParaRPr lang="fr-FR" sz="36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243242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EA00B2C1-FD55-98C0-232E-AB817E304064}"/>
              </a:ext>
            </a:extLst>
          </p:cNvPr>
          <p:cNvSpPr/>
          <p:nvPr/>
        </p:nvSpPr>
        <p:spPr>
          <a:xfrm>
            <a:off x="1237197" y="1203577"/>
            <a:ext cx="9717605" cy="4450846"/>
          </a:xfrm>
          <a:prstGeom prst="roundRect">
            <a:avLst>
              <a:gd name="adj" fmla="val 672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3D33E04-4FF2-C2E5-8338-93A7EAFD242C}"/>
              </a:ext>
            </a:extLst>
          </p:cNvPr>
          <p:cNvSpPr txBox="1"/>
          <p:nvPr/>
        </p:nvSpPr>
        <p:spPr>
          <a:xfrm>
            <a:off x="2036378" y="1751617"/>
            <a:ext cx="8119242" cy="4616648"/>
          </a:xfrm>
          <a:prstGeom prst="rect">
            <a:avLst/>
          </a:prstGeom>
          <a:noFill/>
        </p:spPr>
        <p:txBody>
          <a:bodyPr wrap="square" rtlCol="0">
            <a:spAutoFit/>
          </a:bodyPr>
          <a:lstStyle/>
          <a:p>
            <a:r>
              <a:rPr kumimoji="0" lang="en-US" sz="36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a:t>
            </a:r>
            <a:r>
              <a:rPr lang="fr-FR" sz="3600" dirty="0" smtClean="0"/>
              <a:t>afin qu'ils ne puissent pas faire ce qu’il leur est possible de faire maintenant.  Nous devons regarder notre travail en face et avancer aussi vite que possible dans une guerre agressive.’’</a:t>
            </a:r>
            <a:br>
              <a:rPr lang="fr-FR" sz="3600" dirty="0" smtClean="0"/>
            </a:br>
            <a:endParaRPr lang="fr-FR" sz="3600" dirty="0" smtClean="0"/>
          </a:p>
          <a:p>
            <a:r>
              <a:rPr lang="fr-FR" sz="3600" i="1" dirty="0" smtClean="0"/>
              <a:t>Evangélisation, </a:t>
            </a:r>
            <a:r>
              <a:rPr lang="fr-FR" sz="3600" dirty="0" smtClean="0"/>
              <a:t>p. 30</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11" name="Picture 10" descr="A blue circle with white letters&#10;&#10;Description automatically generated">
            <a:extLst>
              <a:ext uri="{FF2B5EF4-FFF2-40B4-BE49-F238E27FC236}">
                <a16:creationId xmlns:a16="http://schemas.microsoft.com/office/drawing/2014/main" id="{6A7C5BFE-54D8-B708-0963-AE3DB3D24275}"/>
              </a:ext>
            </a:extLst>
          </p:cNvPr>
          <p:cNvPicPr>
            <a:picLocks noChangeAspect="1"/>
          </p:cNvPicPr>
          <p:nvPr/>
        </p:nvPicPr>
        <p:blipFill>
          <a:blip r:embed="rId3"/>
          <a:stretch>
            <a:fillRect/>
          </a:stretch>
        </p:blipFill>
        <p:spPr>
          <a:xfrm>
            <a:off x="688556" y="623560"/>
            <a:ext cx="1097280" cy="1097280"/>
          </a:xfrm>
          <a:prstGeom prst="rect">
            <a:avLst/>
          </a:prstGeom>
        </p:spPr>
      </p:pic>
    </p:spTree>
    <p:extLst>
      <p:ext uri="{BB962C8B-B14F-4D97-AF65-F5344CB8AC3E}">
        <p14:creationId xmlns:p14="http://schemas.microsoft.com/office/powerpoint/2010/main" val="304020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t="17742" b="17742"/>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sp>
        <p:nvSpPr>
          <p:cNvPr id="4" name="TextBox 3">
            <a:extLst>
              <a:ext uri="{FF2B5EF4-FFF2-40B4-BE49-F238E27FC236}">
                <a16:creationId xmlns:a16="http://schemas.microsoft.com/office/drawing/2014/main" id="{8E78AF26-BB97-63FF-2865-ECCAACD8CC98}"/>
              </a:ext>
            </a:extLst>
          </p:cNvPr>
          <p:cNvSpPr txBox="1"/>
          <p:nvPr/>
        </p:nvSpPr>
        <p:spPr>
          <a:xfrm>
            <a:off x="8364767" y="1168715"/>
            <a:ext cx="34493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8.1 </a:t>
            </a:r>
            <a:r>
              <a:rPr lang="en-US" sz="4800" b="1" dirty="0" smtClean="0">
                <a:solidFill>
                  <a:prstClr val="black"/>
                </a:solidFill>
                <a:latin typeface="Myriad Pro" panose="020B0503030403020204" pitchFamily="34" charset="0"/>
              </a:rPr>
              <a:t>Milliards</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8157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t="17742" b="17742"/>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252882" y="168121"/>
            <a:ext cx="3807644" cy="6516362"/>
          </a:xfrm>
          <a:prstGeom prst="rect">
            <a:avLst/>
          </a:prstGeom>
        </p:spPr>
      </p:pic>
      <p:pic>
        <p:nvPicPr>
          <p:cNvPr id="6" name="Picture 5" descr="A colorful arrows in a spiral&#10;&#10;Description automatically generated with medium confidence">
            <a:extLst>
              <a:ext uri="{FF2B5EF4-FFF2-40B4-BE49-F238E27FC236}">
                <a16:creationId xmlns:a16="http://schemas.microsoft.com/office/drawing/2014/main" id="{E0F1756C-CB74-A06B-187B-72146B3C874E}"/>
              </a:ext>
            </a:extLst>
          </p:cNvPr>
          <p:cNvPicPr>
            <a:picLocks noChangeAspect="1"/>
          </p:cNvPicPr>
          <p:nvPr/>
        </p:nvPicPr>
        <p:blipFill>
          <a:blip r:embed="rId4"/>
          <a:stretch>
            <a:fillRect/>
          </a:stretch>
        </p:blipFill>
        <p:spPr>
          <a:xfrm rot="21330255">
            <a:off x="862602" y="267529"/>
            <a:ext cx="8142941" cy="6107206"/>
          </a:xfrm>
          <a:prstGeom prst="rect">
            <a:avLst/>
          </a:prstGeom>
        </p:spPr>
      </p:pic>
      <p:sp>
        <p:nvSpPr>
          <p:cNvPr id="7" name="TextBox 6">
            <a:extLst>
              <a:ext uri="{FF2B5EF4-FFF2-40B4-BE49-F238E27FC236}">
                <a16:creationId xmlns:a16="http://schemas.microsoft.com/office/drawing/2014/main" id="{92400DD4-C865-415D-C87A-0FB826B74AAE}"/>
              </a:ext>
            </a:extLst>
          </p:cNvPr>
          <p:cNvSpPr txBox="1"/>
          <p:nvPr/>
        </p:nvSpPr>
        <p:spPr>
          <a:xfrm>
            <a:off x="8364767" y="1168715"/>
            <a:ext cx="34493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8.1 </a:t>
            </a:r>
            <a:r>
              <a:rPr lang="en-US" sz="4800" b="1" dirty="0" smtClean="0">
                <a:solidFill>
                  <a:prstClr val="black"/>
                </a:solidFill>
                <a:latin typeface="Myriad Pro" panose="020B0503030403020204" pitchFamily="34" charset="0"/>
              </a:rPr>
              <a:t>Milliards</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8" name="Picture 7" descr="A logo with text and circles&#10;&#10;Description automatically generated with medium confidence">
            <a:extLst>
              <a:ext uri="{FF2B5EF4-FFF2-40B4-BE49-F238E27FC236}">
                <a16:creationId xmlns:a16="http://schemas.microsoft.com/office/drawing/2014/main" id="{0C93F251-8BA1-4276-B156-84A4D6CA1311}"/>
              </a:ext>
            </a:extLst>
          </p:cNvPr>
          <p:cNvPicPr>
            <a:picLocks noChangeAspect="1"/>
          </p:cNvPicPr>
          <p:nvPr/>
        </p:nvPicPr>
        <p:blipFill>
          <a:blip r:embed="rId5"/>
          <a:stretch>
            <a:fillRect/>
          </a:stretch>
        </p:blipFill>
        <p:spPr>
          <a:xfrm>
            <a:off x="8628029" y="4095294"/>
            <a:ext cx="3057351" cy="1528676"/>
          </a:xfrm>
          <a:prstGeom prst="rect">
            <a:avLst/>
          </a:prstGeom>
        </p:spPr>
      </p:pic>
      <p:sp>
        <p:nvSpPr>
          <p:cNvPr id="4" name="ZoneTexte 3"/>
          <p:cNvSpPr txBox="1"/>
          <p:nvPr/>
        </p:nvSpPr>
        <p:spPr>
          <a:xfrm>
            <a:off x="8678486" y="5286895"/>
            <a:ext cx="3067397" cy="369332"/>
          </a:xfrm>
          <a:prstGeom prst="rect">
            <a:avLst/>
          </a:prstGeom>
          <a:solidFill>
            <a:schemeClr val="bg2"/>
          </a:solidFill>
        </p:spPr>
        <p:txBody>
          <a:bodyPr wrap="square" rtlCol="0">
            <a:spAutoFit/>
          </a:bodyPr>
          <a:lstStyle/>
          <a:p>
            <a:pPr algn="ctr"/>
            <a:r>
              <a:rPr lang="fr-CA" dirty="0" smtClean="0"/>
              <a:t>TOUT MEMBRE IMPLIQUÉ</a:t>
            </a:r>
            <a:endParaRPr lang="en-CA" dirty="0"/>
          </a:p>
        </p:txBody>
      </p:sp>
    </p:spTree>
    <p:extLst>
      <p:ext uri="{BB962C8B-B14F-4D97-AF65-F5344CB8AC3E}">
        <p14:creationId xmlns:p14="http://schemas.microsoft.com/office/powerpoint/2010/main" val="27837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D8F03-3587-8599-03DF-60D997713168}"/>
              </a:ext>
            </a:extLst>
          </p:cNvPr>
          <p:cNvPicPr>
            <a:picLocks noChangeAspect="1"/>
          </p:cNvPicPr>
          <p:nvPr/>
        </p:nvPicPr>
        <p:blipFill>
          <a:blip r:embed="rId2"/>
          <a:srcRect t="17742" b="17742"/>
          <a:stretch/>
        </p:blipFill>
        <p:spPr>
          <a:xfrm>
            <a:off x="194948" y="173518"/>
            <a:ext cx="7803277" cy="6512761"/>
          </a:xfrm>
          <a:prstGeom prst="rect">
            <a:avLst/>
          </a:prstGeom>
        </p:spPr>
      </p:pic>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l="16428" r="50704" b="1"/>
          <a:stretch/>
        </p:blipFill>
        <p:spPr>
          <a:xfrm>
            <a:off x="8185614" y="169917"/>
            <a:ext cx="3807644" cy="6516362"/>
          </a:xfrm>
          <a:prstGeom prst="rect">
            <a:avLst/>
          </a:prstGeom>
        </p:spPr>
      </p:pic>
      <p:pic>
        <p:nvPicPr>
          <p:cNvPr id="6" name="Picture 5" descr="A colorful arrows in a spiral&#10;&#10;Description automatically generated with medium confidence">
            <a:extLst>
              <a:ext uri="{FF2B5EF4-FFF2-40B4-BE49-F238E27FC236}">
                <a16:creationId xmlns:a16="http://schemas.microsoft.com/office/drawing/2014/main" id="{E0F1756C-CB74-A06B-187B-72146B3C874E}"/>
              </a:ext>
            </a:extLst>
          </p:cNvPr>
          <p:cNvPicPr>
            <a:picLocks noChangeAspect="1"/>
          </p:cNvPicPr>
          <p:nvPr/>
        </p:nvPicPr>
        <p:blipFill>
          <a:blip r:embed="rId4"/>
          <a:stretch>
            <a:fillRect/>
          </a:stretch>
        </p:blipFill>
        <p:spPr>
          <a:xfrm rot="21330255">
            <a:off x="862602" y="267529"/>
            <a:ext cx="8142941" cy="6107206"/>
          </a:xfrm>
          <a:prstGeom prst="rect">
            <a:avLst/>
          </a:prstGeom>
        </p:spPr>
      </p:pic>
      <p:sp>
        <p:nvSpPr>
          <p:cNvPr id="7" name="TextBox 6">
            <a:extLst>
              <a:ext uri="{FF2B5EF4-FFF2-40B4-BE49-F238E27FC236}">
                <a16:creationId xmlns:a16="http://schemas.microsoft.com/office/drawing/2014/main" id="{92400DD4-C865-415D-C87A-0FB826B74AAE}"/>
              </a:ext>
            </a:extLst>
          </p:cNvPr>
          <p:cNvSpPr txBox="1"/>
          <p:nvPr/>
        </p:nvSpPr>
        <p:spPr>
          <a:xfrm>
            <a:off x="8364767" y="1168715"/>
            <a:ext cx="34493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Myriad Pro" panose="020B0503030403020204" pitchFamily="34" charset="0"/>
              </a:rPr>
              <a:t>8.1 </a:t>
            </a:r>
            <a:r>
              <a:rPr lang="en-US" sz="4800" b="1" dirty="0" smtClean="0">
                <a:solidFill>
                  <a:prstClr val="black"/>
                </a:solidFill>
                <a:latin typeface="Myriad Pro" panose="020B0503030403020204" pitchFamily="34" charset="0"/>
              </a:rPr>
              <a:t>Milliards</a:t>
            </a:r>
            <a:endParaRPr kumimoji="0" lang="en-US" sz="4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pic>
        <p:nvPicPr>
          <p:cNvPr id="8" name="Picture 7" descr="A logo with text and circles&#10;&#10;Description automatically generated with medium confidence">
            <a:extLst>
              <a:ext uri="{FF2B5EF4-FFF2-40B4-BE49-F238E27FC236}">
                <a16:creationId xmlns:a16="http://schemas.microsoft.com/office/drawing/2014/main" id="{0C93F251-8BA1-4276-B156-84A4D6CA1311}"/>
              </a:ext>
            </a:extLst>
          </p:cNvPr>
          <p:cNvPicPr>
            <a:picLocks noChangeAspect="1"/>
          </p:cNvPicPr>
          <p:nvPr/>
        </p:nvPicPr>
        <p:blipFill>
          <a:blip r:embed="rId5"/>
          <a:stretch>
            <a:fillRect/>
          </a:stretch>
        </p:blipFill>
        <p:spPr>
          <a:xfrm>
            <a:off x="8628029" y="4095294"/>
            <a:ext cx="3057351" cy="1528676"/>
          </a:xfrm>
          <a:prstGeom prst="rect">
            <a:avLst/>
          </a:prstGeom>
        </p:spPr>
      </p:pic>
      <p:sp>
        <p:nvSpPr>
          <p:cNvPr id="4" name="ZoneTexte 3"/>
          <p:cNvSpPr txBox="1"/>
          <p:nvPr/>
        </p:nvSpPr>
        <p:spPr>
          <a:xfrm>
            <a:off x="8703425" y="5286895"/>
            <a:ext cx="2967644" cy="369332"/>
          </a:xfrm>
          <a:prstGeom prst="rect">
            <a:avLst/>
          </a:prstGeom>
          <a:solidFill>
            <a:schemeClr val="bg2"/>
          </a:solidFill>
        </p:spPr>
        <p:txBody>
          <a:bodyPr wrap="square" rtlCol="0">
            <a:spAutoFit/>
          </a:bodyPr>
          <a:lstStyle/>
          <a:p>
            <a:pPr algn="ctr"/>
            <a:r>
              <a:rPr lang="fr-CA" dirty="0" smtClean="0"/>
              <a:t>TOUT MEMBRE </a:t>
            </a:r>
            <a:r>
              <a:rPr lang="fr-CA" dirty="0" smtClean="0"/>
              <a:t>IMPLIQUÉ</a:t>
            </a:r>
            <a:endParaRPr lang="en-CA" dirty="0"/>
          </a:p>
        </p:txBody>
      </p:sp>
    </p:spTree>
    <p:extLst>
      <p:ext uri="{BB962C8B-B14F-4D97-AF65-F5344CB8AC3E}">
        <p14:creationId xmlns:p14="http://schemas.microsoft.com/office/powerpoint/2010/main" val="4144754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
        <p:nvSpPr>
          <p:cNvPr id="2" name="TextBox 1">
            <a:extLst>
              <a:ext uri="{FF2B5EF4-FFF2-40B4-BE49-F238E27FC236}">
                <a16:creationId xmlns:a16="http://schemas.microsoft.com/office/drawing/2014/main" id="{404EBF05-DAD8-E905-3D41-ABE72CB7830B}"/>
              </a:ext>
            </a:extLst>
          </p:cNvPr>
          <p:cNvSpPr txBox="1"/>
          <p:nvPr/>
        </p:nvSpPr>
        <p:spPr>
          <a:xfrm>
            <a:off x="730648" y="2459504"/>
            <a:ext cx="6731876" cy="2554545"/>
          </a:xfrm>
          <a:prstGeom prst="rect">
            <a:avLst/>
          </a:prstGeom>
          <a:noFill/>
        </p:spPr>
        <p:txBody>
          <a:bodyPr wrap="square" rtlCol="0">
            <a:spAutoFit/>
          </a:bodyPr>
          <a:lstStyle/>
          <a:p>
            <a:pPr lvl="0" algn="ctr">
              <a:defRPr/>
            </a:pPr>
            <a:r>
              <a:rPr lang="fr-FR" sz="4000" dirty="0">
                <a:solidFill>
                  <a:prstClr val="black"/>
                </a:solidFill>
                <a:latin typeface="Myriad Pro" panose="020B0503030403020204" pitchFamily="34" charset="0"/>
              </a:rPr>
              <a:t>Des ressources sont-elles disponibles pour les réunions d'évangélisation en 2024-2025 </a:t>
            </a:r>
            <a:r>
              <a:rPr lang="fr-FR" sz="4000" dirty="0" smtClean="0">
                <a:solidFill>
                  <a:prstClr val="black"/>
                </a:solidFill>
                <a:latin typeface="Myriad Pro" panose="020B0503030403020204" pitchFamily="34" charset="0"/>
              </a:rPr>
              <a:t>?</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85153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1881770"/>
            <a:ext cx="6731876" cy="2554545"/>
          </a:xfrm>
          <a:prstGeom prst="rect">
            <a:avLst/>
          </a:prstGeom>
          <a:noFill/>
        </p:spPr>
        <p:txBody>
          <a:bodyPr wrap="square" rtlCol="0">
            <a:spAutoFit/>
          </a:bodyPr>
          <a:lstStyle/>
          <a:p>
            <a:pPr lvl="0" algn="ctr">
              <a:defRPr/>
            </a:pPr>
            <a:r>
              <a:rPr lang="fr-FR" sz="4000" dirty="0">
                <a:solidFill>
                  <a:prstClr val="black"/>
                </a:solidFill>
                <a:latin typeface="Myriad Pro" panose="020B0503030403020204" pitchFamily="34" charset="0"/>
              </a:rPr>
              <a:t>Y </a:t>
            </a:r>
            <a:r>
              <a:rPr lang="fr-FR" sz="4000" dirty="0" err="1">
                <a:solidFill>
                  <a:prstClr val="black"/>
                </a:solidFill>
                <a:latin typeface="Myriad Pro" panose="020B0503030403020204" pitchFamily="34" charset="0"/>
              </a:rPr>
              <a:t>a-t-il</a:t>
            </a:r>
            <a:r>
              <a:rPr lang="fr-FR" sz="4000" dirty="0">
                <a:solidFill>
                  <a:prstClr val="black"/>
                </a:solidFill>
                <a:latin typeface="Myriad Pro" panose="020B0503030403020204" pitchFamily="34" charset="0"/>
              </a:rPr>
              <a:t> d'autres ressources disponibles pour aider les ministères essentiels de formation de disciples </a:t>
            </a:r>
            <a:r>
              <a:rPr lang="fr-FR" sz="4000" dirty="0" smtClean="0">
                <a:solidFill>
                  <a:prstClr val="black"/>
                </a:solidFill>
                <a:latin typeface="Myriad Pro" panose="020B0503030403020204" pitchFamily="34" charset="0"/>
              </a:rPr>
              <a:t>?</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spTree>
    <p:extLst>
      <p:ext uri="{BB962C8B-B14F-4D97-AF65-F5344CB8AC3E}">
        <p14:creationId xmlns:p14="http://schemas.microsoft.com/office/powerpoint/2010/main" val="3924947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3"/>
          <a:srcRect r="32605" b="1"/>
          <a:stretch/>
        </p:blipFill>
        <p:spPr>
          <a:xfrm>
            <a:off x="194948" y="173518"/>
            <a:ext cx="7803277" cy="6512761"/>
          </a:xfrm>
          <a:prstGeom prst="rect">
            <a:avLst/>
          </a:prstGeom>
        </p:spPr>
      </p:pic>
      <p:pic>
        <p:nvPicPr>
          <p:cNvPr id="4" name="Picture 3">
            <a:extLst>
              <a:ext uri="{FF2B5EF4-FFF2-40B4-BE49-F238E27FC236}">
                <a16:creationId xmlns:a16="http://schemas.microsoft.com/office/drawing/2014/main" id="{A028BAE3-96CF-86CE-5AAE-0E93A3D8E515}"/>
              </a:ext>
            </a:extLst>
          </p:cNvPr>
          <p:cNvPicPr>
            <a:picLocks noChangeAspect="1"/>
          </p:cNvPicPr>
          <p:nvPr/>
        </p:nvPicPr>
        <p:blipFill>
          <a:blip r:embed="rId4"/>
          <a:srcRect l="28108" r="28108"/>
          <a:stretch/>
        </p:blipFill>
        <p:spPr>
          <a:xfrm>
            <a:off x="8191649" y="173518"/>
            <a:ext cx="3805403"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730648" y="1881770"/>
            <a:ext cx="6731876" cy="2554545"/>
          </a:xfrm>
          <a:prstGeom prst="rect">
            <a:avLst/>
          </a:prstGeom>
          <a:noFill/>
        </p:spPr>
        <p:txBody>
          <a:bodyPr wrap="square" rtlCol="0">
            <a:spAutoFit/>
          </a:bodyPr>
          <a:lstStyle/>
          <a:p>
            <a:pPr lvl="0" algn="ctr">
              <a:defRPr/>
            </a:pPr>
            <a:r>
              <a:rPr lang="fr-FR" sz="4000" dirty="0">
                <a:solidFill>
                  <a:prstClr val="black"/>
                </a:solidFill>
                <a:latin typeface="Myriad Pro" panose="020B0503030403020204" pitchFamily="34" charset="0"/>
              </a:rPr>
              <a:t>Y </a:t>
            </a:r>
            <a:r>
              <a:rPr lang="fr-FR" sz="4000" dirty="0" err="1">
                <a:solidFill>
                  <a:prstClr val="black"/>
                </a:solidFill>
                <a:latin typeface="Myriad Pro" panose="020B0503030403020204" pitchFamily="34" charset="0"/>
              </a:rPr>
              <a:t>a-t-il</a:t>
            </a:r>
            <a:r>
              <a:rPr lang="fr-FR" sz="4000" dirty="0">
                <a:solidFill>
                  <a:prstClr val="black"/>
                </a:solidFill>
                <a:latin typeface="Myriad Pro" panose="020B0503030403020204" pitchFamily="34" charset="0"/>
              </a:rPr>
              <a:t> d'autres ressources disponibles pour aider les ministères essentiels de formation de disciples </a:t>
            </a:r>
            <a:r>
              <a:rPr lang="fr-FR" sz="4000" dirty="0" smtClean="0">
                <a:solidFill>
                  <a:prstClr val="black"/>
                </a:solidFill>
                <a:latin typeface="Myriad Pro" panose="020B0503030403020204" pitchFamily="34" charset="0"/>
              </a:rPr>
              <a:t>?</a:t>
            </a:r>
            <a:endParaRPr kumimoji="0" lang="en-US" sz="40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QUESTION</a:t>
            </a:r>
          </a:p>
        </p:txBody>
      </p:sp>
      <p:pic>
        <p:nvPicPr>
          <p:cNvPr id="22" name="Picture 21" descr="A qr code with red and black squares&#10;&#10;Description automatically generated">
            <a:extLst>
              <a:ext uri="{FF2B5EF4-FFF2-40B4-BE49-F238E27FC236}">
                <a16:creationId xmlns:a16="http://schemas.microsoft.com/office/drawing/2014/main" id="{15240290-7F96-D3F5-7888-180B193738DD}"/>
              </a:ext>
            </a:extLst>
          </p:cNvPr>
          <p:cNvPicPr>
            <a:picLocks noChangeAspect="1"/>
          </p:cNvPicPr>
          <p:nvPr/>
        </p:nvPicPr>
        <p:blipFill>
          <a:blip r:embed="rId5"/>
          <a:stretch>
            <a:fillRect/>
          </a:stretch>
        </p:blipFill>
        <p:spPr>
          <a:xfrm>
            <a:off x="2988928" y="4470964"/>
            <a:ext cx="2215315" cy="2215315"/>
          </a:xfrm>
          <a:prstGeom prst="rect">
            <a:avLst/>
          </a:prstGeom>
        </p:spPr>
      </p:pic>
    </p:spTree>
    <p:extLst>
      <p:ext uri="{BB962C8B-B14F-4D97-AF65-F5344CB8AC3E}">
        <p14:creationId xmlns:p14="http://schemas.microsoft.com/office/powerpoint/2010/main" val="88891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E1BEBDB-F4CA-8DCC-4C81-F7FB93F4275B}"/>
              </a:ext>
            </a:extLst>
          </p:cNvPr>
          <p:cNvSpPr txBox="1"/>
          <p:nvPr/>
        </p:nvSpPr>
        <p:spPr>
          <a:xfrm>
            <a:off x="696031" y="1778964"/>
            <a:ext cx="7639935"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Africaine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Orientale et </a:t>
            </a:r>
            <a:r>
              <a:rPr lang="en-US" sz="2800" dirty="0" err="1">
                <a:solidFill>
                  <a:prstClr val="black"/>
                </a:solidFill>
                <a:latin typeface="Myriad Pro" panose="020B0503030403020204" pitchFamily="34" charset="0"/>
              </a:rPr>
              <a:t>C</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entrale</a:t>
            </a:r>
            <a:endParaRPr lang="en-US" sz="28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a:t>
            </a:r>
            <a:r>
              <a:rPr kumimoji="0" lang="en-US" sz="2800" b="0" i="0" u="none" strike="noStrike" kern="1200" cap="none" spc="0" normalizeH="0" noProof="0" dirty="0" smtClean="0">
                <a:ln>
                  <a:noFill/>
                </a:ln>
                <a:solidFill>
                  <a:prstClr val="black"/>
                </a:solidFill>
                <a:effectLst/>
                <a:uLnTx/>
                <a:uFillTx/>
                <a:latin typeface="Myriad Pro" panose="020B0503030403020204" pitchFamily="34" charset="0"/>
                <a:ea typeface="+mn-ea"/>
                <a:cs typeface="+mn-cs"/>
              </a:rPr>
              <a:t> Euro-</a:t>
            </a:r>
            <a:r>
              <a:rPr kumimoji="0" lang="en-US" sz="2800" b="0" i="0" u="none" strike="noStrike" kern="1200" cap="none" spc="0" normalizeH="0" noProof="0" dirty="0" err="1" smtClean="0">
                <a:ln>
                  <a:noFill/>
                </a:ln>
                <a:solidFill>
                  <a:prstClr val="black"/>
                </a:solidFill>
                <a:effectLst/>
                <a:uLnTx/>
                <a:uFillTx/>
                <a:latin typeface="Myriad Pro" panose="020B0503030403020204" pitchFamily="34" charset="0"/>
                <a:ea typeface="+mn-ea"/>
                <a:cs typeface="+mn-cs"/>
              </a:rPr>
              <a:t>Asiatique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lang="en-US" sz="28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Inter-</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Américaine</a:t>
            </a:r>
            <a:r>
              <a:rPr kumimoji="0" lang="en-US" sz="2800" b="0" i="0" u="none" strike="noStrike" kern="1200" cap="none" spc="0" normalizeH="0" baseline="0" noProof="0" dirty="0">
                <a:ln>
                  <a:noFill/>
                </a:ln>
                <a:solidFill>
                  <a:prstClr val="black"/>
                </a:solidFill>
                <a:effectLst/>
                <a:highlight>
                  <a:srgbClr val="FFFF00"/>
                </a:highlight>
                <a:uLnTx/>
                <a:uFillTx/>
                <a:latin typeface="Myriad Pro" panose="020B0503030403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Myriad Pro" panose="020B0503030403020204" pitchFamily="34" charset="0"/>
              </a:rPr>
              <a:t>Division Inter-</a:t>
            </a:r>
            <a:r>
              <a:rPr lang="en-US" sz="2800" dirty="0" err="1" smtClean="0">
                <a:solidFill>
                  <a:prstClr val="black"/>
                </a:solidFill>
                <a:latin typeface="Myriad Pro" panose="020B0503030403020204" pitchFamily="34" charset="0"/>
              </a:rPr>
              <a:t>Européene</a:t>
            </a:r>
            <a:r>
              <a:rPr lang="en-US" sz="2800" dirty="0">
                <a:solidFill>
                  <a:prstClr val="black"/>
                </a:solidFill>
                <a:latin typeface="Myriad Pro" panose="020B05030304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Amérique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du Nord</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Myriad Pro" panose="020B0503030403020204" pitchFamily="34" charset="0"/>
              </a:rPr>
              <a:t>Division </a:t>
            </a:r>
            <a:r>
              <a:rPr lang="en-US" sz="2800" dirty="0" err="1" smtClean="0">
                <a:solidFill>
                  <a:prstClr val="black"/>
                </a:solidFill>
                <a:latin typeface="Myriad Pro" panose="020B0503030403020204" pitchFamily="34" charset="0"/>
              </a:rPr>
              <a:t>Asie-Pacifique</a:t>
            </a:r>
            <a:r>
              <a:rPr lang="en-US" sz="2800" dirty="0" smtClean="0">
                <a:solidFill>
                  <a:prstClr val="black"/>
                </a:solidFill>
                <a:latin typeface="Myriad Pro" panose="020B0503030403020204" pitchFamily="34" charset="0"/>
              </a:rPr>
              <a:t> Nord</a:t>
            </a:r>
            <a:endParaRPr lang="en-US" sz="28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Myriad Pro" panose="020B0503030403020204" pitchFamily="34" charset="0"/>
              </a:rPr>
              <a:t>Division </a:t>
            </a:r>
            <a:r>
              <a:rPr lang="en-US" sz="2800" dirty="0" err="1" smtClean="0">
                <a:solidFill>
                  <a:prstClr val="black"/>
                </a:solidFill>
                <a:latin typeface="Myriad Pro" panose="020B0503030403020204" pitchFamily="34" charset="0"/>
              </a:rPr>
              <a:t>Amérique</a:t>
            </a:r>
            <a:r>
              <a:rPr lang="en-US" sz="2800" dirty="0" smtClean="0">
                <a:solidFill>
                  <a:prstClr val="black"/>
                </a:solidFill>
                <a:latin typeface="Myriad Pro" panose="020B0503030403020204" pitchFamily="34" charset="0"/>
              </a:rPr>
              <a:t> du </a:t>
            </a:r>
            <a:r>
              <a:rPr lang="en-US" sz="2800" dirty="0" err="1" smtClean="0">
                <a:solidFill>
                  <a:prstClr val="black"/>
                </a:solidFill>
                <a:latin typeface="Myriad Pro" panose="020B0503030403020204" pitchFamily="34" charset="0"/>
              </a:rPr>
              <a:t>Sud</a:t>
            </a:r>
            <a:r>
              <a:rPr lang="en-US" sz="2800" dirty="0">
                <a:solidFill>
                  <a:prstClr val="black"/>
                </a:solidFill>
                <a:latin typeface="Myriad Pro" panose="020B05030304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a:t>
            </a:r>
            <a:r>
              <a:rPr lang="en-US" sz="2800" dirty="0" err="1" smtClean="0">
                <a:solidFill>
                  <a:prstClr val="black"/>
                </a:solidFill>
                <a:latin typeface="Myriad Pro" panose="020B0503030403020204" pitchFamily="34" charset="0"/>
              </a:rPr>
              <a:t>ivision</a:t>
            </a:r>
            <a:r>
              <a:rPr lang="en-US" sz="2800" dirty="0" smtClean="0">
                <a:solidFill>
                  <a:prstClr val="black"/>
                </a:solidFill>
                <a:latin typeface="Myriad Pro" panose="020B0503030403020204" pitchFamily="34" charset="0"/>
              </a:rPr>
              <a:t> </a:t>
            </a:r>
            <a:r>
              <a:rPr lang="en-US" sz="2800" dirty="0" err="1" smtClean="0">
                <a:solidFill>
                  <a:prstClr val="black"/>
                </a:solidFill>
                <a:latin typeface="Myriad Pro" panose="020B0503030403020204" pitchFamily="34" charset="0"/>
              </a:rPr>
              <a:t>Pacifique</a:t>
            </a:r>
            <a:r>
              <a:rPr lang="en-US" sz="2800" dirty="0" smtClean="0">
                <a:solidFill>
                  <a:prstClr val="black"/>
                </a:solidFill>
                <a:latin typeface="Myriad Pro" panose="020B0503030403020204" pitchFamily="34" charset="0"/>
              </a:rPr>
              <a:t> du </a:t>
            </a:r>
            <a:r>
              <a:rPr lang="en-US" sz="2800" dirty="0" err="1" smtClean="0">
                <a:solidFill>
                  <a:prstClr val="black"/>
                </a:solidFill>
                <a:latin typeface="Myriad Pro" panose="020B0503030403020204" pitchFamily="34" charset="0"/>
              </a:rPr>
              <a:t>Sud</a:t>
            </a:r>
            <a:r>
              <a:rPr lang="en-US" sz="2800" dirty="0">
                <a:solidFill>
                  <a:prstClr val="black"/>
                </a:solidFill>
                <a:latin typeface="Myriad Pro" panose="020B05030304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black"/>
                </a:solidFill>
                <a:latin typeface="Myriad Pro" panose="020B0503030403020204" pitchFamily="34" charset="0"/>
              </a:rPr>
              <a:t>Division </a:t>
            </a:r>
            <a:r>
              <a:rPr lang="en-US" sz="2800" dirty="0" err="1" smtClean="0">
                <a:solidFill>
                  <a:prstClr val="black"/>
                </a:solidFill>
                <a:latin typeface="Myriad Pro" panose="020B0503030403020204" pitchFamily="34" charset="0"/>
              </a:rPr>
              <a:t>Afrique</a:t>
            </a:r>
            <a:r>
              <a:rPr lang="en-US" sz="2800" dirty="0" smtClean="0">
                <a:solidFill>
                  <a:prstClr val="black"/>
                </a:solidFill>
                <a:latin typeface="Myriad Pro" panose="020B0503030403020204" pitchFamily="34" charset="0"/>
              </a:rPr>
              <a:t> </a:t>
            </a:r>
            <a:r>
              <a:rPr lang="en-US" sz="2800" dirty="0" err="1" smtClean="0">
                <a:solidFill>
                  <a:prstClr val="black"/>
                </a:solidFill>
                <a:latin typeface="Myriad Pro" panose="020B0503030403020204" pitchFamily="34" charset="0"/>
              </a:rPr>
              <a:t>Australe-Océan</a:t>
            </a:r>
            <a:r>
              <a:rPr lang="en-US" sz="2800" dirty="0" smtClean="0">
                <a:solidFill>
                  <a:prstClr val="black"/>
                </a:solidFill>
                <a:latin typeface="Myriad Pro" panose="020B0503030403020204" pitchFamily="34" charset="0"/>
              </a:rPr>
              <a:t> </a:t>
            </a:r>
            <a:r>
              <a:rPr lang="en-US" sz="2800" dirty="0" err="1" smtClean="0">
                <a:solidFill>
                  <a:prstClr val="black"/>
                </a:solidFill>
                <a:latin typeface="Myriad Pro" panose="020B0503030403020204" pitchFamily="34" charset="0"/>
              </a:rPr>
              <a:t>Indien</a:t>
            </a:r>
            <a:r>
              <a:rPr lang="en-US" sz="3200" dirty="0">
                <a:solidFill>
                  <a:prstClr val="black"/>
                </a:solidFill>
                <a:latin typeface="Myriad Pro" panose="020B05030304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4" name="TextBox 3">
            <a:extLst>
              <a:ext uri="{FF2B5EF4-FFF2-40B4-BE49-F238E27FC236}">
                <a16:creationId xmlns:a16="http://schemas.microsoft.com/office/drawing/2014/main" id="{56AA680E-C0A7-91AD-8C71-348EAB4646FB}"/>
              </a:ext>
            </a:extLst>
          </p:cNvPr>
          <p:cNvSpPr txBox="1"/>
          <p:nvPr/>
        </p:nvSpPr>
        <p:spPr>
          <a:xfrm>
            <a:off x="1966912" y="346725"/>
            <a:ext cx="82581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Myriad Pro" panose="020B0503030403020204" pitchFamily="34" charset="0"/>
              </a:rPr>
              <a:t>ÉGLISES ET GROUPES</a:t>
            </a:r>
            <a:endParaRPr lang="en-US" sz="3600" b="1" dirty="0">
              <a:solidFill>
                <a:prstClr val="black"/>
              </a:solidFill>
              <a:latin typeface="Myriad Pro" panose="020B05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a:t>
            </a:r>
            <a:r>
              <a:rPr kumimoji="0" lang="en-US" sz="240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en</a:t>
            </a: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date du </a:t>
            </a:r>
            <a:r>
              <a:rPr kumimoji="0" lang="en-US" sz="240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décembre</a:t>
            </a: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24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31, 2022)</a:t>
            </a:r>
          </a:p>
        </p:txBody>
      </p:sp>
      <p:pic>
        <p:nvPicPr>
          <p:cNvPr id="5" name="Picture 4" descr="A logo of a company&#10;&#10;Description automatically generated">
            <a:extLst>
              <a:ext uri="{FF2B5EF4-FFF2-40B4-BE49-F238E27FC236}">
                <a16:creationId xmlns:a16="http://schemas.microsoft.com/office/drawing/2014/main" id="{EA8B67FE-14F5-FD0D-F1AB-373B291498B4}"/>
              </a:ext>
            </a:extLst>
          </p:cNvPr>
          <p:cNvPicPr>
            <a:picLocks noChangeAspect="1"/>
          </p:cNvPicPr>
          <p:nvPr/>
        </p:nvPicPr>
        <p:blipFill>
          <a:blip r:embed="rId3"/>
          <a:stretch>
            <a:fillRect/>
          </a:stretch>
        </p:blipFill>
        <p:spPr>
          <a:xfrm>
            <a:off x="696031" y="334309"/>
            <a:ext cx="849086" cy="849086"/>
          </a:xfrm>
          <a:prstGeom prst="rect">
            <a:avLst/>
          </a:prstGeom>
        </p:spPr>
      </p:pic>
      <p:sp>
        <p:nvSpPr>
          <p:cNvPr id="6" name="TextBox 5">
            <a:extLst>
              <a:ext uri="{FF2B5EF4-FFF2-40B4-BE49-F238E27FC236}">
                <a16:creationId xmlns:a16="http://schemas.microsoft.com/office/drawing/2014/main" id="{3E9C7852-22F8-117F-C3D3-B1A3D13803D4}"/>
              </a:ext>
            </a:extLst>
          </p:cNvPr>
          <p:cNvSpPr txBox="1"/>
          <p:nvPr/>
        </p:nvSpPr>
        <p:spPr>
          <a:xfrm>
            <a:off x="7101971" y="1755777"/>
            <a:ext cx="2083506" cy="4339650"/>
          </a:xfrm>
          <a:prstGeom prst="rect">
            <a:avLst/>
          </a:prstGeom>
          <a:noFill/>
        </p:spPr>
        <p:txBody>
          <a:bodyPr wrap="square" rtlCol="0">
            <a:spAutoFit/>
          </a:bodyPr>
          <a:lstStyle/>
          <a:p>
            <a:pPr algn="r"/>
            <a:r>
              <a:rPr lang="en-US" sz="2400" b="1" u="sng" dirty="0" err="1" smtClean="0">
                <a:latin typeface="Myriad Pro" panose="020B0503030403020204" pitchFamily="34" charset="0"/>
              </a:rPr>
              <a:t>Églises</a:t>
            </a:r>
            <a:endParaRPr lang="en-US" sz="3200" b="1" u="sng" dirty="0">
              <a:latin typeface="Myriad Pro" panose="020B0503030403020204" pitchFamily="34" charset="0"/>
            </a:endParaRPr>
          </a:p>
          <a:p>
            <a:pPr algn="r"/>
            <a:r>
              <a:rPr lang="en-US" sz="2800" dirty="0">
                <a:latin typeface="Myriad Pro" panose="020B0503030403020204" pitchFamily="34" charset="0"/>
              </a:rPr>
              <a:t>19,240</a:t>
            </a:r>
          </a:p>
          <a:p>
            <a:pPr algn="r"/>
            <a:r>
              <a:rPr lang="en-US" sz="2800" dirty="0">
                <a:latin typeface="Myriad Pro" panose="020B0503030403020204" pitchFamily="34" charset="0"/>
              </a:rPr>
              <a:t>965</a:t>
            </a:r>
          </a:p>
          <a:p>
            <a:pPr algn="r"/>
            <a:r>
              <a:rPr lang="en-US" sz="2800" dirty="0">
                <a:latin typeface="Myriad Pro" panose="020B0503030403020204" pitchFamily="34" charset="0"/>
              </a:rPr>
              <a:t>15,816</a:t>
            </a:r>
          </a:p>
          <a:p>
            <a:pPr algn="r"/>
            <a:r>
              <a:rPr lang="en-US" sz="2800" dirty="0">
                <a:latin typeface="Myriad Pro" panose="020B0503030403020204" pitchFamily="34" charset="0"/>
              </a:rPr>
              <a:t>2,510</a:t>
            </a:r>
          </a:p>
          <a:p>
            <a:pPr algn="r"/>
            <a:r>
              <a:rPr lang="en-US" sz="2800" dirty="0">
                <a:latin typeface="Myriad Pro" panose="020B0503030403020204" pitchFamily="34" charset="0"/>
              </a:rPr>
              <a:t>5,712</a:t>
            </a:r>
          </a:p>
          <a:p>
            <a:pPr algn="r"/>
            <a:r>
              <a:rPr lang="en-US" sz="2800" dirty="0">
                <a:latin typeface="Myriad Pro" panose="020B0503030403020204" pitchFamily="34" charset="0"/>
              </a:rPr>
              <a:t>860</a:t>
            </a:r>
          </a:p>
          <a:p>
            <a:pPr algn="r"/>
            <a:r>
              <a:rPr lang="en-US" sz="2800" dirty="0">
                <a:latin typeface="Myriad Pro" panose="020B0503030403020204" pitchFamily="34" charset="0"/>
              </a:rPr>
              <a:t>15,345</a:t>
            </a:r>
          </a:p>
          <a:p>
            <a:pPr algn="r"/>
            <a:r>
              <a:rPr lang="en-US" sz="2800" dirty="0">
                <a:latin typeface="Myriad Pro" panose="020B0503030403020204" pitchFamily="34" charset="0"/>
              </a:rPr>
              <a:t>2,338</a:t>
            </a:r>
          </a:p>
          <a:p>
            <a:pPr algn="r"/>
            <a:r>
              <a:rPr lang="en-US" sz="2800" dirty="0">
                <a:latin typeface="Myriad Pro" panose="020B0503030403020204" pitchFamily="34" charset="0"/>
              </a:rPr>
              <a:t>13,908</a:t>
            </a:r>
            <a:endParaRPr lang="en-US" sz="3200" dirty="0">
              <a:latin typeface="Myriad Pro" panose="020B0503030403020204" pitchFamily="34" charset="0"/>
            </a:endParaRPr>
          </a:p>
        </p:txBody>
      </p:sp>
      <p:sp>
        <p:nvSpPr>
          <p:cNvPr id="7" name="TextBox 6">
            <a:extLst>
              <a:ext uri="{FF2B5EF4-FFF2-40B4-BE49-F238E27FC236}">
                <a16:creationId xmlns:a16="http://schemas.microsoft.com/office/drawing/2014/main" id="{BD46F460-858C-CA89-66EB-C879D3E416B9}"/>
              </a:ext>
            </a:extLst>
          </p:cNvPr>
          <p:cNvSpPr txBox="1"/>
          <p:nvPr/>
        </p:nvSpPr>
        <p:spPr>
          <a:xfrm>
            <a:off x="9183334" y="1755777"/>
            <a:ext cx="2083506" cy="4339650"/>
          </a:xfrm>
          <a:prstGeom prst="rect">
            <a:avLst/>
          </a:prstGeom>
          <a:noFill/>
        </p:spPr>
        <p:txBody>
          <a:bodyPr wrap="square" rtlCol="0">
            <a:spAutoFit/>
          </a:bodyPr>
          <a:lstStyle/>
          <a:p>
            <a:pPr algn="r"/>
            <a:r>
              <a:rPr lang="en-US" sz="2400" b="1" u="sng" dirty="0" smtClean="0">
                <a:latin typeface="Myriad Pro" panose="020B0503030403020204" pitchFamily="34" charset="0"/>
              </a:rPr>
              <a:t>Groupes</a:t>
            </a:r>
            <a:endParaRPr lang="en-US" sz="3200" b="1" u="sng" dirty="0">
              <a:latin typeface="Myriad Pro" panose="020B0503030403020204" pitchFamily="34" charset="0"/>
            </a:endParaRPr>
          </a:p>
          <a:p>
            <a:pPr algn="r"/>
            <a:r>
              <a:rPr lang="en-US" sz="2800" dirty="0">
                <a:latin typeface="Myriad Pro" panose="020B0503030403020204" pitchFamily="34" charset="0"/>
              </a:rPr>
              <a:t>13,223</a:t>
            </a:r>
          </a:p>
          <a:p>
            <a:pPr algn="r"/>
            <a:r>
              <a:rPr lang="en-US" sz="2800" dirty="0">
                <a:latin typeface="Myriad Pro" panose="020B0503030403020204" pitchFamily="34" charset="0"/>
              </a:rPr>
              <a:t>608</a:t>
            </a:r>
          </a:p>
          <a:p>
            <a:pPr algn="r"/>
            <a:r>
              <a:rPr lang="en-US" sz="2800" dirty="0">
                <a:latin typeface="Myriad Pro" panose="020B0503030403020204" pitchFamily="34" charset="0"/>
              </a:rPr>
              <a:t>8,501</a:t>
            </a:r>
          </a:p>
          <a:p>
            <a:pPr algn="r"/>
            <a:r>
              <a:rPr lang="en-US" sz="2800" dirty="0">
                <a:latin typeface="Myriad Pro" panose="020B0503030403020204" pitchFamily="34" charset="0"/>
              </a:rPr>
              <a:t>540</a:t>
            </a:r>
          </a:p>
          <a:p>
            <a:pPr algn="r"/>
            <a:r>
              <a:rPr lang="en-US" sz="2800" dirty="0">
                <a:latin typeface="Myriad Pro" panose="020B0503030403020204" pitchFamily="34" charset="0"/>
              </a:rPr>
              <a:t>904</a:t>
            </a:r>
          </a:p>
          <a:p>
            <a:pPr algn="r"/>
            <a:r>
              <a:rPr lang="en-US" sz="2800" dirty="0">
                <a:latin typeface="Myriad Pro" panose="020B0503030403020204" pitchFamily="34" charset="0"/>
              </a:rPr>
              <a:t>212</a:t>
            </a:r>
          </a:p>
          <a:p>
            <a:pPr algn="r"/>
            <a:r>
              <a:rPr lang="en-US" sz="2800" dirty="0">
                <a:latin typeface="Myriad Pro" panose="020B0503030403020204" pitchFamily="34" charset="0"/>
              </a:rPr>
              <a:t>14,134</a:t>
            </a:r>
          </a:p>
          <a:p>
            <a:pPr algn="r"/>
            <a:r>
              <a:rPr lang="en-US" sz="2800" dirty="0">
                <a:latin typeface="Myriad Pro" panose="020B0503030403020204" pitchFamily="34" charset="0"/>
              </a:rPr>
              <a:t>4,238</a:t>
            </a:r>
          </a:p>
          <a:p>
            <a:pPr algn="r"/>
            <a:r>
              <a:rPr lang="en-US" sz="2800" dirty="0">
                <a:latin typeface="Myriad Pro" panose="020B0503030403020204" pitchFamily="34" charset="0"/>
              </a:rPr>
              <a:t>14,175</a:t>
            </a:r>
            <a:endParaRPr lang="en-US" sz="3200" dirty="0">
              <a:latin typeface="Myriad Pro" panose="020B0503030403020204" pitchFamily="34" charset="0"/>
            </a:endParaRPr>
          </a:p>
        </p:txBody>
      </p:sp>
    </p:spTree>
    <p:extLst>
      <p:ext uri="{BB962C8B-B14F-4D97-AF65-F5344CB8AC3E}">
        <p14:creationId xmlns:p14="http://schemas.microsoft.com/office/powerpoint/2010/main" val="147908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E1BEBDB-F4CA-8DCC-4C81-F7FB93F4275B}"/>
              </a:ext>
            </a:extLst>
          </p:cNvPr>
          <p:cNvSpPr txBox="1"/>
          <p:nvPr/>
        </p:nvSpPr>
        <p:spPr>
          <a:xfrm>
            <a:off x="696031" y="1778964"/>
            <a:ext cx="7639935"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endParaRPr kumimoji="0" lang="en-US" sz="3200" b="1" i="0" u="sng"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Asie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du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Sud</a:t>
            </a:r>
            <a:endPar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Asie-Pacifique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Sud</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Transeuropéene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Division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Afrique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Occidentale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et </a:t>
            </a:r>
            <a:r>
              <a:rPr lang="en-US" sz="2800" dirty="0">
                <a:solidFill>
                  <a:prstClr val="black"/>
                </a:solidFill>
                <a:latin typeface="Myriad Pro" panose="020B0503030403020204" pitchFamily="34" charset="0"/>
              </a:rPr>
              <a:t>C</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entrale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Mission de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l’Union</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chinoise</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Mission de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l’Union</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du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Moyen</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-Orient et de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l’Afrique</a:t>
            </a: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du Nord</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Myriad Pro" panose="020B0503030403020204" pitchFamily="34" charset="0"/>
              </a:rPr>
              <a:t>Conférence</a:t>
            </a:r>
            <a:r>
              <a:rPr lang="en-US" sz="2800" dirty="0" smtClean="0">
                <a:solidFill>
                  <a:prstClr val="black"/>
                </a:solidFill>
                <a:latin typeface="Myriad Pro" panose="020B0503030403020204" pitchFamily="34" charset="0"/>
              </a:rPr>
              <a:t> de </a:t>
            </a:r>
            <a:r>
              <a:rPr lang="en-US" sz="2800" dirty="0" err="1" smtClean="0">
                <a:solidFill>
                  <a:prstClr val="black"/>
                </a:solidFill>
                <a:latin typeface="Myriad Pro" panose="020B0503030403020204" pitchFamily="34" charset="0"/>
              </a:rPr>
              <a:t>l’Union</a:t>
            </a:r>
            <a:r>
              <a:rPr lang="en-US" sz="2800" dirty="0" smtClean="0">
                <a:solidFill>
                  <a:prstClr val="black"/>
                </a:solidFill>
                <a:latin typeface="Myriad Pro" panose="020B0503030403020204" pitchFamily="34" charset="0"/>
              </a:rPr>
              <a:t> </a:t>
            </a:r>
            <a:r>
              <a:rPr lang="en-US" sz="2800" dirty="0" err="1" smtClean="0">
                <a:solidFill>
                  <a:prstClr val="black"/>
                </a:solidFill>
                <a:latin typeface="Myriad Pro" panose="020B0503030403020204" pitchFamily="34" charset="0"/>
              </a:rPr>
              <a:t>ukrainienne</a:t>
            </a:r>
            <a:endParaRPr lang="en-US" sz="2800" dirty="0">
              <a:solidFill>
                <a:prstClr val="black"/>
              </a:solidFill>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Champ </a:t>
            </a:r>
            <a:r>
              <a:rPr kumimoji="0" lang="en-US" sz="2800" b="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d’Israel</a:t>
            </a: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r>
              <a:rPr lang="en-US" sz="2800" dirty="0">
                <a:solidFill>
                  <a:prstClr val="black"/>
                </a:solidFill>
                <a:latin typeface="Myriad Pro" panose="020B05030304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
        <p:nvSpPr>
          <p:cNvPr id="4" name="TextBox 3">
            <a:extLst>
              <a:ext uri="{FF2B5EF4-FFF2-40B4-BE49-F238E27FC236}">
                <a16:creationId xmlns:a16="http://schemas.microsoft.com/office/drawing/2014/main" id="{56AA680E-C0A7-91AD-8C71-348EAB4646FB}"/>
              </a:ext>
            </a:extLst>
          </p:cNvPr>
          <p:cNvSpPr txBox="1"/>
          <p:nvPr/>
        </p:nvSpPr>
        <p:spPr>
          <a:xfrm>
            <a:off x="1966912" y="346725"/>
            <a:ext cx="82581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Myriad Pro" panose="020B0503030403020204" pitchFamily="34" charset="0"/>
              </a:rPr>
              <a:t>ÉGLISES ET GROUPES</a:t>
            </a:r>
            <a:endParaRPr lang="en-US" sz="3600" b="1" dirty="0">
              <a:solidFill>
                <a:prstClr val="black"/>
              </a:solidFill>
              <a:latin typeface="Myriad Pro" panose="020B05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a:t>
            </a:r>
            <a:r>
              <a:rPr lang="en-US" sz="2400" dirty="0" err="1" smtClean="0">
                <a:solidFill>
                  <a:prstClr val="black"/>
                </a:solidFill>
                <a:latin typeface="Myriad Pro" panose="020B0503030403020204" pitchFamily="34" charset="0"/>
              </a:rPr>
              <a:t>en</a:t>
            </a:r>
            <a:r>
              <a:rPr lang="en-US" sz="2400" dirty="0" smtClean="0">
                <a:solidFill>
                  <a:prstClr val="black"/>
                </a:solidFill>
                <a:latin typeface="Myriad Pro" panose="020B0503030403020204" pitchFamily="34" charset="0"/>
              </a:rPr>
              <a:t> date du</a:t>
            </a: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lang="en-US" sz="2400" dirty="0">
                <a:solidFill>
                  <a:prstClr val="black"/>
                </a:solidFill>
                <a:latin typeface="Myriad Pro" panose="020B0503030403020204" pitchFamily="34" charset="0"/>
              </a:rPr>
              <a:t>d</a:t>
            </a:r>
            <a:r>
              <a:rPr kumimoji="0" lang="en-US" sz="2400" i="0" u="none" strike="noStrike" kern="1200" cap="none" spc="0" normalizeH="0" baseline="0" noProof="0" dirty="0" err="1" smtClean="0">
                <a:ln>
                  <a:noFill/>
                </a:ln>
                <a:solidFill>
                  <a:prstClr val="black"/>
                </a:solidFill>
                <a:effectLst/>
                <a:uLnTx/>
                <a:uFillTx/>
                <a:latin typeface="Myriad Pro" panose="020B0503030403020204" pitchFamily="34" charset="0"/>
                <a:ea typeface="+mn-ea"/>
                <a:cs typeface="+mn-cs"/>
              </a:rPr>
              <a:t>écembre</a:t>
            </a:r>
            <a:r>
              <a:rPr kumimoji="0" lang="en-US" sz="2400" i="0"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mn-cs"/>
              </a:rPr>
              <a:t> </a:t>
            </a:r>
            <a:r>
              <a:rPr kumimoji="0" lang="en-US" sz="240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31, 2022)</a:t>
            </a:r>
          </a:p>
        </p:txBody>
      </p:sp>
      <p:pic>
        <p:nvPicPr>
          <p:cNvPr id="5" name="Picture 4" descr="A logo of a company&#10;&#10;Description automatically generated">
            <a:extLst>
              <a:ext uri="{FF2B5EF4-FFF2-40B4-BE49-F238E27FC236}">
                <a16:creationId xmlns:a16="http://schemas.microsoft.com/office/drawing/2014/main" id="{EA8B67FE-14F5-FD0D-F1AB-373B291498B4}"/>
              </a:ext>
            </a:extLst>
          </p:cNvPr>
          <p:cNvPicPr>
            <a:picLocks noChangeAspect="1"/>
          </p:cNvPicPr>
          <p:nvPr/>
        </p:nvPicPr>
        <p:blipFill>
          <a:blip r:embed="rId3"/>
          <a:stretch>
            <a:fillRect/>
          </a:stretch>
        </p:blipFill>
        <p:spPr>
          <a:xfrm>
            <a:off x="696031" y="334309"/>
            <a:ext cx="849086" cy="849086"/>
          </a:xfrm>
          <a:prstGeom prst="rect">
            <a:avLst/>
          </a:prstGeom>
        </p:spPr>
      </p:pic>
      <p:sp>
        <p:nvSpPr>
          <p:cNvPr id="6" name="TextBox 5">
            <a:extLst>
              <a:ext uri="{FF2B5EF4-FFF2-40B4-BE49-F238E27FC236}">
                <a16:creationId xmlns:a16="http://schemas.microsoft.com/office/drawing/2014/main" id="{3E9C7852-22F8-117F-C3D3-B1A3D13803D4}"/>
              </a:ext>
            </a:extLst>
          </p:cNvPr>
          <p:cNvSpPr txBox="1"/>
          <p:nvPr/>
        </p:nvSpPr>
        <p:spPr>
          <a:xfrm>
            <a:off x="7101971" y="1755777"/>
            <a:ext cx="2083506" cy="4770537"/>
          </a:xfrm>
          <a:prstGeom prst="rect">
            <a:avLst/>
          </a:prstGeom>
          <a:noFill/>
        </p:spPr>
        <p:txBody>
          <a:bodyPr wrap="square" rtlCol="0">
            <a:spAutoFit/>
          </a:bodyPr>
          <a:lstStyle/>
          <a:p>
            <a:pPr algn="r"/>
            <a:r>
              <a:rPr lang="en-US" sz="2400" b="1" u="sng" dirty="0" err="1" smtClean="0">
                <a:latin typeface="Myriad Pro" panose="020B0503030403020204" pitchFamily="34" charset="0"/>
              </a:rPr>
              <a:t>Églises</a:t>
            </a:r>
            <a:endParaRPr lang="en-US" sz="3200" b="1" u="sng" dirty="0">
              <a:latin typeface="Myriad Pro" panose="020B0503030403020204" pitchFamily="34" charset="0"/>
            </a:endParaRPr>
          </a:p>
          <a:p>
            <a:pPr algn="r"/>
            <a:r>
              <a:rPr lang="en-US" sz="2800" dirty="0">
                <a:latin typeface="Myriad Pro" panose="020B0503030403020204" pitchFamily="34" charset="0"/>
              </a:rPr>
              <a:t>4,594</a:t>
            </a:r>
          </a:p>
          <a:p>
            <a:pPr algn="r"/>
            <a:r>
              <a:rPr lang="en-US" sz="2800" dirty="0">
                <a:latin typeface="Myriad Pro" panose="020B0503030403020204" pitchFamily="34" charset="0"/>
              </a:rPr>
              <a:t>8,235</a:t>
            </a:r>
          </a:p>
          <a:p>
            <a:pPr algn="r"/>
            <a:r>
              <a:rPr lang="en-US" sz="2800" dirty="0">
                <a:latin typeface="Myriad Pro" panose="020B0503030403020204" pitchFamily="34" charset="0"/>
              </a:rPr>
              <a:t>1,182</a:t>
            </a:r>
          </a:p>
          <a:p>
            <a:pPr algn="r"/>
            <a:r>
              <a:rPr lang="en-US" sz="2800" dirty="0">
                <a:latin typeface="Myriad Pro" panose="020B0503030403020204" pitchFamily="34" charset="0"/>
              </a:rPr>
              <a:t>5,156</a:t>
            </a:r>
          </a:p>
          <a:p>
            <a:pPr algn="r"/>
            <a:r>
              <a:rPr lang="en-US" sz="2800" dirty="0">
                <a:latin typeface="Myriad Pro" panose="020B0503030403020204" pitchFamily="34" charset="0"/>
              </a:rPr>
              <a:t>1,135</a:t>
            </a:r>
          </a:p>
          <a:p>
            <a:pPr algn="r"/>
            <a:r>
              <a:rPr lang="en-US" sz="2800" dirty="0">
                <a:latin typeface="Myriad Pro" panose="020B0503030403020204" pitchFamily="34" charset="0"/>
              </a:rPr>
              <a:t>62</a:t>
            </a:r>
          </a:p>
          <a:p>
            <a:pPr algn="r"/>
            <a:endParaRPr lang="en-US" sz="2800" dirty="0" smtClean="0">
              <a:latin typeface="Myriad Pro" panose="020B0503030403020204" pitchFamily="34" charset="0"/>
            </a:endParaRPr>
          </a:p>
          <a:p>
            <a:pPr algn="r"/>
            <a:r>
              <a:rPr lang="en-US" sz="2800" dirty="0" smtClean="0">
                <a:latin typeface="Myriad Pro" panose="020B0503030403020204" pitchFamily="34" charset="0"/>
              </a:rPr>
              <a:t>738</a:t>
            </a:r>
            <a:endParaRPr lang="en-US" sz="2800" dirty="0">
              <a:latin typeface="Myriad Pro" panose="020B0503030403020204" pitchFamily="34" charset="0"/>
            </a:endParaRPr>
          </a:p>
          <a:p>
            <a:pPr algn="r"/>
            <a:r>
              <a:rPr lang="en-US" sz="2800" dirty="0">
                <a:latin typeface="Myriad Pro" panose="020B0503030403020204" pitchFamily="34" charset="0"/>
              </a:rPr>
              <a:t>15</a:t>
            </a:r>
          </a:p>
          <a:p>
            <a:pPr algn="r"/>
            <a:r>
              <a:rPr lang="en-US" sz="2800" b="1" dirty="0">
                <a:latin typeface="Myriad Pro" panose="020B0503030403020204" pitchFamily="34" charset="0"/>
              </a:rPr>
              <a:t>97,811</a:t>
            </a:r>
            <a:endParaRPr lang="en-US" sz="3200" b="1" dirty="0">
              <a:latin typeface="Myriad Pro" panose="020B0503030403020204" pitchFamily="34" charset="0"/>
            </a:endParaRPr>
          </a:p>
        </p:txBody>
      </p:sp>
      <p:sp>
        <p:nvSpPr>
          <p:cNvPr id="7" name="TextBox 6">
            <a:extLst>
              <a:ext uri="{FF2B5EF4-FFF2-40B4-BE49-F238E27FC236}">
                <a16:creationId xmlns:a16="http://schemas.microsoft.com/office/drawing/2014/main" id="{BD46F460-858C-CA89-66EB-C879D3E416B9}"/>
              </a:ext>
            </a:extLst>
          </p:cNvPr>
          <p:cNvSpPr txBox="1"/>
          <p:nvPr/>
        </p:nvSpPr>
        <p:spPr>
          <a:xfrm>
            <a:off x="9183334" y="1755777"/>
            <a:ext cx="2083506" cy="4770537"/>
          </a:xfrm>
          <a:prstGeom prst="rect">
            <a:avLst/>
          </a:prstGeom>
          <a:noFill/>
        </p:spPr>
        <p:txBody>
          <a:bodyPr wrap="square" rtlCol="0">
            <a:spAutoFit/>
          </a:bodyPr>
          <a:lstStyle/>
          <a:p>
            <a:pPr algn="r"/>
            <a:r>
              <a:rPr lang="en-US" sz="2400" b="1" u="sng" dirty="0" smtClean="0">
                <a:latin typeface="Myriad Pro" panose="020B0503030403020204" pitchFamily="34" charset="0"/>
              </a:rPr>
              <a:t>Groupes</a:t>
            </a:r>
            <a:endParaRPr lang="en-US" sz="3200" b="1" u="sng" dirty="0">
              <a:latin typeface="Myriad Pro" panose="020B0503030403020204" pitchFamily="34" charset="0"/>
            </a:endParaRPr>
          </a:p>
          <a:p>
            <a:pPr algn="r"/>
            <a:r>
              <a:rPr lang="en-US" sz="2800" dirty="0">
                <a:latin typeface="Myriad Pro" panose="020B0503030403020204" pitchFamily="34" charset="0"/>
              </a:rPr>
              <a:t>4,807</a:t>
            </a:r>
          </a:p>
          <a:p>
            <a:pPr algn="r"/>
            <a:r>
              <a:rPr lang="en-US" sz="2800" dirty="0">
                <a:latin typeface="Myriad Pro" panose="020B0503030403020204" pitchFamily="34" charset="0"/>
              </a:rPr>
              <a:t>3,789</a:t>
            </a:r>
          </a:p>
          <a:p>
            <a:pPr algn="r"/>
            <a:r>
              <a:rPr lang="en-US" sz="2800" dirty="0">
                <a:latin typeface="Myriad Pro" panose="020B0503030403020204" pitchFamily="34" charset="0"/>
              </a:rPr>
              <a:t>217</a:t>
            </a:r>
          </a:p>
          <a:p>
            <a:pPr algn="r"/>
            <a:r>
              <a:rPr lang="en-US" sz="2800" dirty="0">
                <a:latin typeface="Myriad Pro" panose="020B0503030403020204" pitchFamily="34" charset="0"/>
              </a:rPr>
              <a:t>5,449</a:t>
            </a:r>
          </a:p>
          <a:p>
            <a:pPr algn="r"/>
            <a:r>
              <a:rPr lang="en-US" sz="2800" dirty="0">
                <a:latin typeface="Myriad Pro" panose="020B0503030403020204" pitchFamily="34" charset="0"/>
              </a:rPr>
              <a:t>2,864</a:t>
            </a:r>
          </a:p>
          <a:p>
            <a:pPr algn="r"/>
            <a:r>
              <a:rPr lang="en-US" sz="2800" dirty="0">
                <a:latin typeface="Myriad Pro" panose="020B0503030403020204" pitchFamily="34" charset="0"/>
              </a:rPr>
              <a:t>26</a:t>
            </a:r>
          </a:p>
          <a:p>
            <a:pPr algn="r"/>
            <a:endParaRPr lang="en-US" sz="2800" dirty="0" smtClean="0">
              <a:latin typeface="Myriad Pro" panose="020B0503030403020204" pitchFamily="34" charset="0"/>
            </a:endParaRPr>
          </a:p>
          <a:p>
            <a:pPr algn="r"/>
            <a:r>
              <a:rPr lang="en-US" sz="2800" dirty="0" smtClean="0">
                <a:latin typeface="Myriad Pro" panose="020B0503030403020204" pitchFamily="34" charset="0"/>
              </a:rPr>
              <a:t>194</a:t>
            </a:r>
            <a:endParaRPr lang="en-US" sz="2800" dirty="0">
              <a:latin typeface="Myriad Pro" panose="020B0503030403020204" pitchFamily="34" charset="0"/>
            </a:endParaRPr>
          </a:p>
          <a:p>
            <a:pPr algn="r"/>
            <a:r>
              <a:rPr lang="en-US" sz="2800" dirty="0">
                <a:latin typeface="Myriad Pro" panose="020B0503030403020204" pitchFamily="34" charset="0"/>
              </a:rPr>
              <a:t>5</a:t>
            </a:r>
          </a:p>
          <a:p>
            <a:pPr algn="r"/>
            <a:r>
              <a:rPr lang="en-US" sz="2800" b="1" dirty="0">
                <a:latin typeface="Myriad Pro" panose="020B0503030403020204" pitchFamily="34" charset="0"/>
              </a:rPr>
              <a:t>73,886</a:t>
            </a:r>
            <a:endParaRPr lang="en-US" sz="3200" b="1" dirty="0">
              <a:latin typeface="Myriad Pro" panose="020B0503030403020204" pitchFamily="34" charset="0"/>
            </a:endParaRPr>
          </a:p>
        </p:txBody>
      </p:sp>
    </p:spTree>
    <p:extLst>
      <p:ext uri="{BB962C8B-B14F-4D97-AF65-F5344CB8AC3E}">
        <p14:creationId xmlns:p14="http://schemas.microsoft.com/office/powerpoint/2010/main" val="61352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WAUKON, IOWA</a:t>
            </a:r>
          </a:p>
        </p:txBody>
      </p:sp>
      <p:pic>
        <p:nvPicPr>
          <p:cNvPr id="2" name="Picture 1">
            <a:extLst>
              <a:ext uri="{FF2B5EF4-FFF2-40B4-BE49-F238E27FC236}">
                <a16:creationId xmlns:a16="http://schemas.microsoft.com/office/drawing/2014/main" id="{D9511285-7AB6-97C0-87AE-E3CA65D48D15}"/>
              </a:ext>
            </a:extLst>
          </p:cNvPr>
          <p:cNvPicPr>
            <a:picLocks noChangeAspect="1"/>
          </p:cNvPicPr>
          <p:nvPr/>
        </p:nvPicPr>
        <p:blipFill>
          <a:blip r:embed="rId3"/>
          <a:srcRect t="273" b="273"/>
          <a:stretch/>
        </p:blipFill>
        <p:spPr>
          <a:xfrm>
            <a:off x="8185614" y="169917"/>
            <a:ext cx="3807644" cy="6516362"/>
          </a:xfrm>
          <a:prstGeom prst="rect">
            <a:avLst/>
          </a:prstGeom>
        </p:spPr>
      </p:pic>
    </p:spTree>
    <p:extLst>
      <p:ext uri="{BB962C8B-B14F-4D97-AF65-F5344CB8AC3E}">
        <p14:creationId xmlns:p14="http://schemas.microsoft.com/office/powerpoint/2010/main" val="1138540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ky with clouds&#10;&#10;Description automatically generated">
            <a:extLst>
              <a:ext uri="{FF2B5EF4-FFF2-40B4-BE49-F238E27FC236}">
                <a16:creationId xmlns:a16="http://schemas.microsoft.com/office/drawing/2014/main" id="{F556E1C6-2E9D-4F3B-0EE3-E3AF84E38EB7}"/>
              </a:ext>
            </a:extLst>
          </p:cNvPr>
          <p:cNvPicPr>
            <a:picLocks noChangeAspect="1"/>
          </p:cNvPicPr>
          <p:nvPr/>
        </p:nvPicPr>
        <p:blipFill rotWithShape="1">
          <a:blip r:embed="rId2"/>
          <a:srcRect r="32605" b="1"/>
          <a:stretch/>
        </p:blipFill>
        <p:spPr>
          <a:xfrm>
            <a:off x="194948" y="173518"/>
            <a:ext cx="7803277" cy="6512761"/>
          </a:xfrm>
          <a:prstGeom prst="rect">
            <a:avLst/>
          </a:prstGeom>
        </p:spPr>
      </p:pic>
      <p:sp>
        <p:nvSpPr>
          <p:cNvPr id="5" name="TextBox 4">
            <a:extLst>
              <a:ext uri="{FF2B5EF4-FFF2-40B4-BE49-F238E27FC236}">
                <a16:creationId xmlns:a16="http://schemas.microsoft.com/office/drawing/2014/main" id="{DE98FC39-A630-76A8-B766-9C0CD940696C}"/>
              </a:ext>
            </a:extLst>
          </p:cNvPr>
          <p:cNvSpPr txBox="1"/>
          <p:nvPr/>
        </p:nvSpPr>
        <p:spPr>
          <a:xfrm>
            <a:off x="1648597" y="2704823"/>
            <a:ext cx="47067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smtClean="0">
                <a:ln>
                  <a:noFill/>
                </a:ln>
                <a:solidFill>
                  <a:prstClr val="black"/>
                </a:solidFill>
                <a:effectLst/>
                <a:uLnTx/>
                <a:uFillTx/>
                <a:latin typeface="Myriad Pro Light" panose="020B0503030403020204" pitchFamily="34" charset="0"/>
              </a:rPr>
              <a:t>Que </a:t>
            </a:r>
            <a:r>
              <a:rPr kumimoji="0" lang="en-US" sz="4400" b="1" u="none" strike="noStrike" kern="1200" cap="none" spc="0" normalizeH="0" baseline="0" noProof="0" dirty="0" err="1" smtClean="0">
                <a:ln>
                  <a:noFill/>
                </a:ln>
                <a:solidFill>
                  <a:prstClr val="black"/>
                </a:solidFill>
                <a:effectLst/>
                <a:uLnTx/>
                <a:uFillTx/>
                <a:latin typeface="Myriad Pro Light" panose="020B0503030403020204" pitchFamily="34" charset="0"/>
              </a:rPr>
              <a:t>fais-tu</a:t>
            </a:r>
            <a:r>
              <a:rPr kumimoji="0" lang="en-US" sz="4400" b="1" u="none" strike="noStrike" kern="1200" cap="none" spc="0" normalizeH="0" baseline="0" noProof="0" dirty="0" smtClean="0">
                <a:ln>
                  <a:noFill/>
                </a:ln>
                <a:solidFill>
                  <a:prstClr val="black"/>
                </a:solidFill>
                <a:effectLst/>
                <a:uLnTx/>
                <a:uFillTx/>
                <a:latin typeface="Myriad Pro Light" panose="020B0503030403020204" pitchFamily="34" charset="0"/>
              </a:rPr>
              <a:t> </a:t>
            </a:r>
            <a:r>
              <a:rPr kumimoji="0" lang="en-US" sz="4400" b="1" u="none" strike="noStrike" kern="1200" cap="none" spc="0" normalizeH="0" baseline="0" noProof="0" dirty="0" err="1" smtClean="0">
                <a:ln>
                  <a:noFill/>
                </a:ln>
                <a:solidFill>
                  <a:prstClr val="black"/>
                </a:solidFill>
                <a:effectLst/>
                <a:uLnTx/>
                <a:uFillTx/>
                <a:latin typeface="Myriad Pro Light" panose="020B0503030403020204" pitchFamily="34" charset="0"/>
              </a:rPr>
              <a:t>ici</a:t>
            </a:r>
            <a:r>
              <a:rPr kumimoji="0" lang="en-US" sz="4400" b="1" u="none" strike="noStrike" kern="1200" cap="none" spc="0" normalizeH="0" baseline="0" noProof="0" dirty="0" smtClean="0">
                <a:ln>
                  <a:noFill/>
                </a:ln>
                <a:solidFill>
                  <a:prstClr val="black"/>
                </a:solidFill>
                <a:effectLst/>
                <a:uLnTx/>
                <a:uFillTx/>
                <a:latin typeface="Myriad Pro Light" panose="020B0503030403020204" pitchFamily="34" charset="0"/>
              </a:rPr>
              <a:t>, </a:t>
            </a:r>
            <a:r>
              <a:rPr kumimoji="0" lang="en-US" sz="4400" b="1" u="none" strike="noStrike" kern="1200" cap="none" spc="0" normalizeH="0" baseline="0" noProof="0" dirty="0" err="1" smtClean="0">
                <a:ln>
                  <a:noFill/>
                </a:ln>
                <a:solidFill>
                  <a:prstClr val="black"/>
                </a:solidFill>
                <a:effectLst/>
                <a:uLnTx/>
                <a:uFillTx/>
                <a:latin typeface="Myriad Pro Light" panose="020B0503030403020204" pitchFamily="34" charset="0"/>
              </a:rPr>
              <a:t>Élie</a:t>
            </a:r>
            <a:r>
              <a:rPr kumimoji="0" lang="en-US" sz="4400" b="1" u="none" strike="noStrike" kern="1200" cap="none" spc="0" normalizeH="0" baseline="0" noProof="0" dirty="0" smtClean="0">
                <a:ln>
                  <a:noFill/>
                </a:ln>
                <a:solidFill>
                  <a:prstClr val="black"/>
                </a:solidFill>
                <a:effectLst/>
                <a:uLnTx/>
                <a:uFillTx/>
                <a:latin typeface="Myriad Pro Light" panose="020B0503030403020204" pitchFamily="34" charset="0"/>
              </a:rPr>
              <a:t>?</a:t>
            </a:r>
            <a:endParaRPr kumimoji="0" lang="en-US" sz="4400" b="1" u="none" strike="noStrike" kern="1200" cap="none" spc="0" normalizeH="0" baseline="0" noProof="0" dirty="0">
              <a:ln>
                <a:noFill/>
              </a:ln>
              <a:solidFill>
                <a:prstClr val="black"/>
              </a:solidFill>
              <a:effectLst/>
              <a:uLnTx/>
              <a:uFillTx/>
              <a:latin typeface="Myriad Pro Light" panose="020B0503030403020204" pitchFamily="34" charset="0"/>
            </a:endParaRPr>
          </a:p>
        </p:txBody>
      </p:sp>
      <p:sp>
        <p:nvSpPr>
          <p:cNvPr id="7" name="TextBox 6">
            <a:extLst>
              <a:ext uri="{FF2B5EF4-FFF2-40B4-BE49-F238E27FC236}">
                <a16:creationId xmlns:a16="http://schemas.microsoft.com/office/drawing/2014/main" id="{48C5F767-48C7-142B-C1CE-5E117117BB1F}"/>
              </a:ext>
            </a:extLst>
          </p:cNvPr>
          <p:cNvSpPr txBox="1"/>
          <p:nvPr/>
        </p:nvSpPr>
        <p:spPr>
          <a:xfrm>
            <a:off x="100354" y="565979"/>
            <a:ext cx="780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WAUKON, IOWA</a:t>
            </a:r>
          </a:p>
        </p:txBody>
      </p:sp>
      <p:pic>
        <p:nvPicPr>
          <p:cNvPr id="2" name="Picture 1">
            <a:extLst>
              <a:ext uri="{FF2B5EF4-FFF2-40B4-BE49-F238E27FC236}">
                <a16:creationId xmlns:a16="http://schemas.microsoft.com/office/drawing/2014/main" id="{D9511285-7AB6-97C0-87AE-E3CA65D48D15}"/>
              </a:ext>
            </a:extLst>
          </p:cNvPr>
          <p:cNvPicPr>
            <a:picLocks noChangeAspect="1"/>
          </p:cNvPicPr>
          <p:nvPr/>
        </p:nvPicPr>
        <p:blipFill>
          <a:blip r:embed="rId3"/>
          <a:srcRect t="273" b="273"/>
          <a:stretch/>
        </p:blipFill>
        <p:spPr>
          <a:xfrm>
            <a:off x="8185614" y="169917"/>
            <a:ext cx="3807644" cy="6516362"/>
          </a:xfrm>
          <a:prstGeom prst="rect">
            <a:avLst/>
          </a:prstGeom>
        </p:spPr>
      </p:pic>
    </p:spTree>
    <p:extLst>
      <p:ext uri="{BB962C8B-B14F-4D97-AF65-F5344CB8AC3E}">
        <p14:creationId xmlns:p14="http://schemas.microsoft.com/office/powerpoint/2010/main" val="1042349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941</Words>
  <Application>Microsoft Office PowerPoint</Application>
  <PresentationFormat>Grand écran</PresentationFormat>
  <Paragraphs>118</Paragraphs>
  <Slides>14</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14</vt:i4>
      </vt:variant>
    </vt:vector>
  </HeadingPairs>
  <TitlesOfParts>
    <vt:vector size="22" baseType="lpstr">
      <vt:lpstr>Advent Sans Logo</vt:lpstr>
      <vt:lpstr>Arial</vt:lpstr>
      <vt:lpstr>Calibri</vt:lpstr>
      <vt:lpstr>Calibri Light</vt:lpstr>
      <vt:lpstr>Myriad Pro</vt:lpstr>
      <vt:lpstr>Myriad Pro Light</vt:lpstr>
      <vt:lpstr>Times New Roman</vt:lpstr>
      <vt:lpstr>Thème Office</vt:lpstr>
      <vt:lpstr>Ressources available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Ressources available</dc:title>
  <dc:creator>Krasimira Naydenova (Federation du Quebec SDA Conference)</dc:creator>
  <cp:lastModifiedBy>Krasimira Naydenova (Federation du Quebec SDA Conference)</cp:lastModifiedBy>
  <cp:revision>15</cp:revision>
  <dcterms:created xsi:type="dcterms:W3CDTF">2025-01-08T21:37:24Z</dcterms:created>
  <dcterms:modified xsi:type="dcterms:W3CDTF">2025-01-13T19:06:09Z</dcterms:modified>
</cp:coreProperties>
</file>