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0" r:id="rId3"/>
    <p:sldId id="259" r:id="rId4"/>
    <p:sldId id="431" r:id="rId5"/>
    <p:sldId id="458" r:id="rId6"/>
    <p:sldId id="300" r:id="rId7"/>
    <p:sldId id="372" r:id="rId8"/>
    <p:sldId id="432" r:id="rId9"/>
    <p:sldId id="433" r:id="rId10"/>
    <p:sldId id="434" r:id="rId11"/>
    <p:sldId id="435" r:id="rId12"/>
    <p:sldId id="436" r:id="rId13"/>
    <p:sldId id="437" r:id="rId14"/>
    <p:sldId id="439" r:id="rId15"/>
    <p:sldId id="440" r:id="rId16"/>
    <p:sldId id="441" r:id="rId17"/>
    <p:sldId id="442" r:id="rId18"/>
    <p:sldId id="443" r:id="rId19"/>
    <p:sldId id="45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909"/>
  </p:normalViewPr>
  <p:slideViewPr>
    <p:cSldViewPr snapToGrid="0">
      <p:cViewPr varScale="1">
        <p:scale>
          <a:sx n="114" d="100"/>
          <a:sy n="11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FACA7-D6A7-C3C4-52F6-D32406012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04847C-60D6-0FF4-449D-0035F0945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B5284-C6A1-59F3-3F3F-C868A2F8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18023D-CB22-7F03-32AA-D7949B0A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6F409A-3A04-6ED4-AB40-37AA3276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6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2C54C-E1D6-D523-8DCB-391E0854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BE694C-4AD3-A18E-6D72-6DD2CFC91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CF8A19-2D59-101A-6BDD-6338CD19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9184B0-0BB6-0A09-1EAB-59567C30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6826C9-2E90-9CF3-7082-B1639783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0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5C676E-8DA8-67D5-B32C-AADE0A47E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10E38B-574F-5106-02DD-8EFC09053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A40CF0-7DF4-4A9B-2236-E86FC834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4087CC-60B4-B2F9-88F1-4214FB26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DE40D-1F18-6265-B4F7-CA4F7A93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09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18BEC-20A4-5DF4-E43C-549B18F7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B3EDC4-C213-2159-7BDF-64A1DFDDF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E6963-F385-E62C-356A-54E09405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369AC7-D02C-EC4F-A354-0B89C28E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79540D-B09C-6123-3EBD-B834E6EB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71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FDA807-020D-624D-D445-F5EDDF78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B287CE-B65E-112E-B8A0-47A039539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54848-923E-5053-F9BD-D0E0CC67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90AAF8-9EBB-68BF-B0D8-89681A57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F5F8B-B600-9144-1524-D588F9BA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33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A86DC-A034-6D08-4F3C-FCD85789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6CE1B3-D671-C0AE-D012-9352BF899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045594-6CE8-5CE5-F890-505A4B436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E659B5-F19B-FE40-C35D-D78DE501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6B677F-10CC-2C8B-692F-F22F99B5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412FB2-ED4C-C321-7C40-A6A82BCF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57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66B31-20DB-94FE-9759-C57CE1AE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0B516-75BB-44E5-A68D-16B43C7A5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F17164-C3EE-E8F1-9488-9FB46A81A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E944D2-44FE-3AF5-C619-40D6B8D68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1418D0-BA4F-4D6B-1812-14B2D42CD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E459A7-EE95-5786-EEF2-92AF6FE5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B84435-2295-92AB-26EA-422318D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1E6821-F20D-82FE-6A68-311EE640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DAD7E-0693-5FC4-8598-70A30BEA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6D2633-CCF3-A5C5-0DB7-3F42AABE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FA7EA5-6E05-03FE-8BD1-FCA862F9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0D37DE-8417-F2E2-46AD-D4BF88BC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27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90644AD-8585-3CE7-C33A-88B826B1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BB9DD8-922C-E738-4B9E-935B684C0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81B628-E03F-2A82-F088-783CC3B7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5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8A979-1DD1-8B3B-0127-1D9E45F6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55722B-4624-E622-465C-6A19B8DCB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C41E91-A643-BF1F-C5E9-F479D3E31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1AA70-3BEB-6FC8-4468-F491A85F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EC68F6-91CB-1128-5DFD-97A227A7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4E9727-221A-184E-8492-2B011E09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8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7C09E-FAB2-37EB-D38C-66C21F6E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5C6C79-1FEB-BCF3-BED8-FA8966E63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5FB939-BA7F-C5C2-A86D-5281A3FFC3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7271E-4C10-FAFA-6EB3-C29C2AFB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8FD28D-4238-CB16-FCAC-2B1E9C00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50EC82-59B4-11AE-D11A-5D3DDAC88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96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C2AEFE-76D5-4D97-43DB-18B6E583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D4DADA-6E32-7A96-4F24-1B6688194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3EDCA0-06C2-5720-C7B0-BCC5495E1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0E94-BF34-1242-B1AE-C8AD1E4223F0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7AE083-8DF5-B38E-1C66-2C796314F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91E1A2-ACD8-30E4-E6F0-BCC672887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A5C1-5EBA-B640-A1E4-7EFF98ABED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8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6CE8C-17D6-1F30-A5F5-4488D07822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4106A2B-25EE-29D1-902B-C024327395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0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3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BB0-2C98-DA2B-0684-C5BDD72F4E27}"/>
              </a:ext>
            </a:extLst>
          </p:cNvPr>
          <p:cNvSpPr txBox="1"/>
          <p:nvPr/>
        </p:nvSpPr>
        <p:spPr>
          <a:xfrm>
            <a:off x="7678257" y="1917046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Pastor and Church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08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BB0-2C98-DA2B-0684-C5BDD72F4E27}"/>
              </a:ext>
            </a:extLst>
          </p:cNvPr>
          <p:cNvSpPr txBox="1"/>
          <p:nvPr/>
        </p:nvSpPr>
        <p:spPr>
          <a:xfrm>
            <a:off x="7678257" y="1917046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Pastor and Church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A110A-3F33-FEDF-104E-63B579754890}"/>
              </a:ext>
            </a:extLst>
          </p:cNvPr>
          <p:cNvSpPr txBox="1"/>
          <p:nvPr/>
        </p:nvSpPr>
        <p:spPr>
          <a:xfrm>
            <a:off x="10141112" y="1915669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(pp. 106-107)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9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BB0-2C98-DA2B-0684-C5BDD72F4E27}"/>
              </a:ext>
            </a:extLst>
          </p:cNvPr>
          <p:cNvSpPr txBox="1"/>
          <p:nvPr/>
        </p:nvSpPr>
        <p:spPr>
          <a:xfrm>
            <a:off x="7678257" y="1917046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Pastor and Church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A110A-3F33-FEDF-104E-63B579754890}"/>
              </a:ext>
            </a:extLst>
          </p:cNvPr>
          <p:cNvSpPr txBox="1"/>
          <p:nvPr/>
        </p:nvSpPr>
        <p:spPr>
          <a:xfrm>
            <a:off x="10141112" y="1915669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(pp. 106-107)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46075-E50D-4D6C-5ECB-799847CE455D}"/>
              </a:ext>
            </a:extLst>
          </p:cNvPr>
          <p:cNvSpPr txBox="1"/>
          <p:nvPr/>
        </p:nvSpPr>
        <p:spPr>
          <a:xfrm>
            <a:off x="-15866" y="5848549"/>
            <a:ext cx="1217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Leaders in Family, Women’s, Men’s, Youth, Children’s, Club, Sabbath School, Religious Liberty, Possibility, Communication, Stewardship, and Education/School Ministries (pp. 136-137)</a:t>
            </a:r>
          </a:p>
        </p:txBody>
      </p:sp>
    </p:spTree>
    <p:extLst>
      <p:ext uri="{BB962C8B-B14F-4D97-AF65-F5344CB8AC3E}">
        <p14:creationId xmlns:p14="http://schemas.microsoft.com/office/powerpoint/2010/main" val="2825453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BB0-2C98-DA2B-0684-C5BDD72F4E27}"/>
              </a:ext>
            </a:extLst>
          </p:cNvPr>
          <p:cNvSpPr txBox="1"/>
          <p:nvPr/>
        </p:nvSpPr>
        <p:spPr>
          <a:xfrm>
            <a:off x="7678257" y="1917046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Pastor and Church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A110A-3F33-FEDF-104E-63B579754890}"/>
              </a:ext>
            </a:extLst>
          </p:cNvPr>
          <p:cNvSpPr txBox="1"/>
          <p:nvPr/>
        </p:nvSpPr>
        <p:spPr>
          <a:xfrm>
            <a:off x="10141112" y="1915669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(pp. 106-107)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46075-E50D-4D6C-5ECB-799847CE455D}"/>
              </a:ext>
            </a:extLst>
          </p:cNvPr>
          <p:cNvSpPr txBox="1"/>
          <p:nvPr/>
        </p:nvSpPr>
        <p:spPr>
          <a:xfrm>
            <a:off x="-15866" y="5848549"/>
            <a:ext cx="1217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Leaders in Family, Women’s, Men’s, Youth, Children’s, Club, Sabbath School, Religious Liberty, Possibility, Communication, Stewardship, and Education/School Ministries (pp. 136-137)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3B38A9-E0C3-AEEF-F884-205B0B458CD2}"/>
              </a:ext>
            </a:extLst>
          </p:cNvPr>
          <p:cNvSpPr/>
          <p:nvPr/>
        </p:nvSpPr>
        <p:spPr>
          <a:xfrm>
            <a:off x="50625" y="1431482"/>
            <a:ext cx="2088082" cy="398997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B11111-C448-768E-336A-86AED606A160}"/>
              </a:ext>
            </a:extLst>
          </p:cNvPr>
          <p:cNvCxnSpPr/>
          <p:nvPr/>
        </p:nvCxnSpPr>
        <p:spPr>
          <a:xfrm flipH="1">
            <a:off x="520700" y="1593960"/>
            <a:ext cx="1130300" cy="3651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17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BB0-2C98-DA2B-0684-C5BDD72F4E27}"/>
              </a:ext>
            </a:extLst>
          </p:cNvPr>
          <p:cNvSpPr txBox="1"/>
          <p:nvPr/>
        </p:nvSpPr>
        <p:spPr>
          <a:xfrm>
            <a:off x="7678257" y="1917046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Pastor and Church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A110A-3F33-FEDF-104E-63B579754890}"/>
              </a:ext>
            </a:extLst>
          </p:cNvPr>
          <p:cNvSpPr txBox="1"/>
          <p:nvPr/>
        </p:nvSpPr>
        <p:spPr>
          <a:xfrm>
            <a:off x="10141112" y="1915669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(pp. 106-107)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46075-E50D-4D6C-5ECB-799847CE455D}"/>
              </a:ext>
            </a:extLst>
          </p:cNvPr>
          <p:cNvSpPr txBox="1"/>
          <p:nvPr/>
        </p:nvSpPr>
        <p:spPr>
          <a:xfrm>
            <a:off x="-15866" y="5848549"/>
            <a:ext cx="1217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Leaders in Family, Women’s, Men’s, Youth, Children’s, Club, Sabbath School, Religious Liberty, Possibility, Communication, Stewardship, and Education/School Ministries (pp. 136-137)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C7F8542-2164-76A3-D1DE-609F3ED23C6F}"/>
              </a:ext>
            </a:extLst>
          </p:cNvPr>
          <p:cNvSpPr/>
          <p:nvPr/>
        </p:nvSpPr>
        <p:spPr>
          <a:xfrm>
            <a:off x="2462188" y="1436540"/>
            <a:ext cx="2088082" cy="398997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5E0479-C9B7-EA2F-49D1-3A470D1DB976}"/>
              </a:ext>
            </a:extLst>
          </p:cNvPr>
          <p:cNvCxnSpPr/>
          <p:nvPr/>
        </p:nvCxnSpPr>
        <p:spPr>
          <a:xfrm flipH="1">
            <a:off x="2983354" y="1588902"/>
            <a:ext cx="1130300" cy="3651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5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BB0-2C98-DA2B-0684-C5BDD72F4E27}"/>
              </a:ext>
            </a:extLst>
          </p:cNvPr>
          <p:cNvSpPr txBox="1"/>
          <p:nvPr/>
        </p:nvSpPr>
        <p:spPr>
          <a:xfrm>
            <a:off x="7678257" y="1917046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Pastor and Church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A110A-3F33-FEDF-104E-63B579754890}"/>
              </a:ext>
            </a:extLst>
          </p:cNvPr>
          <p:cNvSpPr txBox="1"/>
          <p:nvPr/>
        </p:nvSpPr>
        <p:spPr>
          <a:xfrm>
            <a:off x="10141112" y="1915669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(pp. 106-107)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46075-E50D-4D6C-5ECB-799847CE455D}"/>
              </a:ext>
            </a:extLst>
          </p:cNvPr>
          <p:cNvSpPr txBox="1"/>
          <p:nvPr/>
        </p:nvSpPr>
        <p:spPr>
          <a:xfrm>
            <a:off x="-15866" y="5848549"/>
            <a:ext cx="1217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Leaders in Family, Women’s, Men’s, Youth, Children’s, Club, Sabbath School, Religious Liberty, Possibility, Communication, Stewardship, and Education/School Ministries (pp. 136-137)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038528B-E58A-24AA-1FE0-C851099B5FBA}"/>
              </a:ext>
            </a:extLst>
          </p:cNvPr>
          <p:cNvSpPr/>
          <p:nvPr/>
        </p:nvSpPr>
        <p:spPr>
          <a:xfrm>
            <a:off x="4940283" y="1470366"/>
            <a:ext cx="2088082" cy="398997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5CD8CF-E0FC-DC43-9898-3D13C9389526}"/>
              </a:ext>
            </a:extLst>
          </p:cNvPr>
          <p:cNvCxnSpPr/>
          <p:nvPr/>
        </p:nvCxnSpPr>
        <p:spPr>
          <a:xfrm flipH="1">
            <a:off x="5348730" y="1593960"/>
            <a:ext cx="1130300" cy="3651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64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BB0-2C98-DA2B-0684-C5BDD72F4E27}"/>
              </a:ext>
            </a:extLst>
          </p:cNvPr>
          <p:cNvSpPr txBox="1"/>
          <p:nvPr/>
        </p:nvSpPr>
        <p:spPr>
          <a:xfrm>
            <a:off x="7678257" y="1917046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Pastor and Church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A110A-3F33-FEDF-104E-63B579754890}"/>
              </a:ext>
            </a:extLst>
          </p:cNvPr>
          <p:cNvSpPr txBox="1"/>
          <p:nvPr/>
        </p:nvSpPr>
        <p:spPr>
          <a:xfrm>
            <a:off x="10141112" y="1915669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(pp. 106-107)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46075-E50D-4D6C-5ECB-799847CE455D}"/>
              </a:ext>
            </a:extLst>
          </p:cNvPr>
          <p:cNvSpPr txBox="1"/>
          <p:nvPr/>
        </p:nvSpPr>
        <p:spPr>
          <a:xfrm>
            <a:off x="-15866" y="5848549"/>
            <a:ext cx="1217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Leaders in Family, Women’s, Men’s, Youth, Children’s, Club, Sabbath School, Religious Liberty, Possibility, Communication, Stewardship, and Education/School Ministries (pp. 136-137)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DC36F2-76C7-AAE5-192C-1EB258CEC7ED}"/>
              </a:ext>
            </a:extLst>
          </p:cNvPr>
          <p:cNvSpPr/>
          <p:nvPr/>
        </p:nvSpPr>
        <p:spPr>
          <a:xfrm>
            <a:off x="7354862" y="1431482"/>
            <a:ext cx="2088082" cy="398997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CF950F-F37B-19FD-DB0C-65AEA846A173}"/>
              </a:ext>
            </a:extLst>
          </p:cNvPr>
          <p:cNvCxnSpPr/>
          <p:nvPr/>
        </p:nvCxnSpPr>
        <p:spPr>
          <a:xfrm flipH="1">
            <a:off x="7834580" y="1593958"/>
            <a:ext cx="1130300" cy="3651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92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A19BC50-B55F-9A10-F451-65DDFC72F4F0}"/>
              </a:ext>
            </a:extLst>
          </p:cNvPr>
          <p:cNvSpPr txBox="1"/>
          <p:nvPr/>
        </p:nvSpPr>
        <p:spPr>
          <a:xfrm>
            <a:off x="5214303" y="1917046"/>
            <a:ext cx="18632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Bible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School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Interest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E8DBB0-2C98-DA2B-0684-C5BDD72F4E27}"/>
              </a:ext>
            </a:extLst>
          </p:cNvPr>
          <p:cNvSpPr txBox="1"/>
          <p:nvPr/>
        </p:nvSpPr>
        <p:spPr>
          <a:xfrm>
            <a:off x="7678257" y="1917046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Pastor and Church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138)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BA110A-3F33-FEDF-104E-63B579754890}"/>
              </a:ext>
            </a:extLst>
          </p:cNvPr>
          <p:cNvSpPr txBox="1"/>
          <p:nvPr/>
        </p:nvSpPr>
        <p:spPr>
          <a:xfrm>
            <a:off x="10141112" y="1915669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Leader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(pp. 106-107)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46075-E50D-4D6C-5ECB-799847CE455D}"/>
              </a:ext>
            </a:extLst>
          </p:cNvPr>
          <p:cNvSpPr txBox="1"/>
          <p:nvPr/>
        </p:nvSpPr>
        <p:spPr>
          <a:xfrm>
            <a:off x="-15866" y="5848549"/>
            <a:ext cx="12176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Leaders in Family, Women’s, Men’s, Youth, Children’s, Club, Sabbath School, Religious Liberty, Possibility, Communication, Stewardship, and Education/School Ministries (pp. 136-137)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C315C45-7E9B-47FA-C38D-5F36A577581A}"/>
              </a:ext>
            </a:extLst>
          </p:cNvPr>
          <p:cNvSpPr/>
          <p:nvPr/>
        </p:nvSpPr>
        <p:spPr>
          <a:xfrm>
            <a:off x="9812470" y="1483069"/>
            <a:ext cx="2088082" cy="398997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083C95-8774-BEB9-70A2-FA0663D389A9}"/>
              </a:ext>
            </a:extLst>
          </p:cNvPr>
          <p:cNvCxnSpPr/>
          <p:nvPr/>
        </p:nvCxnSpPr>
        <p:spPr>
          <a:xfrm flipH="1">
            <a:off x="10373056" y="1707303"/>
            <a:ext cx="1130300" cy="3651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09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D8F03-3587-8599-03DF-60D997713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5" t="7018" r="14148" b="6562"/>
          <a:stretch/>
        </p:blipFill>
        <p:spPr>
          <a:xfrm rot="21374839">
            <a:off x="276659" y="379693"/>
            <a:ext cx="7633821" cy="6096810"/>
          </a:xfrm>
          <a:prstGeom prst="rect">
            <a:avLst/>
          </a:prstGeom>
        </p:spPr>
      </p:pic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8" r="50704" b="1"/>
          <a:stretch/>
        </p:blipFill>
        <p:spPr>
          <a:xfrm>
            <a:off x="8185614" y="169917"/>
            <a:ext cx="3807644" cy="6516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8AF26-BB97-63FF-2865-ECCAACD8CC98}"/>
              </a:ext>
            </a:extLst>
          </p:cNvPr>
          <p:cNvSpPr txBox="1"/>
          <p:nvPr/>
        </p:nvSpPr>
        <p:spPr>
          <a:xfrm>
            <a:off x="8185614" y="1458269"/>
            <a:ext cx="3807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Myriad Pro" panose="020B0503030403020204" pitchFamily="34" charset="0"/>
              </a:rPr>
              <a:t>PLANNER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CA5B4341-1445-81E1-BBA0-46F57C018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460" y="3444543"/>
            <a:ext cx="1901952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's hand with fingers extended&#10;&#10;Description automatically generated">
            <a:extLst>
              <a:ext uri="{FF2B5EF4-FFF2-40B4-BE49-F238E27FC236}">
                <a16:creationId xmlns:a16="http://schemas.microsoft.com/office/drawing/2014/main" id="{A2D71265-2A70-6999-0ADC-1F5CC7FDC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96" r="24117"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0B1FAD-F6FA-D7A8-DE33-09305E88974D}"/>
              </a:ext>
            </a:extLst>
          </p:cNvPr>
          <p:cNvSpPr txBox="1"/>
          <p:nvPr/>
        </p:nvSpPr>
        <p:spPr>
          <a:xfrm>
            <a:off x="5855419" y="4446941"/>
            <a:ext cx="59119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yriad Pro" panose="020B0503030403020204" pitchFamily="34" charset="0"/>
              </a:rPr>
              <a:t>A Biblical Strategy for Disciple-Making Evangelism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55A9E-F390-3C56-39D6-2219FE6F4034}"/>
              </a:ext>
            </a:extLst>
          </p:cNvPr>
          <p:cNvSpPr txBox="1"/>
          <p:nvPr/>
        </p:nvSpPr>
        <p:spPr>
          <a:xfrm>
            <a:off x="5778674" y="720608"/>
            <a:ext cx="6413326" cy="3469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logo with text and circles&#10;&#10;Description automatically generated with medium confidence">
            <a:extLst>
              <a:ext uri="{FF2B5EF4-FFF2-40B4-BE49-F238E27FC236}">
                <a16:creationId xmlns:a16="http://schemas.microsoft.com/office/drawing/2014/main" id="{89C06A89-A2A9-5A1C-88BC-7EAFE4F76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71" y="1184847"/>
            <a:ext cx="5082459" cy="25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4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00B2C1-FD55-98C0-232E-AB817E304064}"/>
              </a:ext>
            </a:extLst>
          </p:cNvPr>
          <p:cNvSpPr/>
          <p:nvPr/>
        </p:nvSpPr>
        <p:spPr>
          <a:xfrm>
            <a:off x="1237197" y="1203577"/>
            <a:ext cx="9717605" cy="4450846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33E04-4FF2-C2E5-8338-93A7EAFD242C}"/>
              </a:ext>
            </a:extLst>
          </p:cNvPr>
          <p:cNvSpPr txBox="1"/>
          <p:nvPr/>
        </p:nvSpPr>
        <p:spPr>
          <a:xfrm>
            <a:off x="2036378" y="1443841"/>
            <a:ext cx="81192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Myriad Pro" panose="020B0503030403020204" pitchFamily="34" charset="0"/>
              </a:rPr>
              <a:t>“The real character of the church is measured, not by the high profession she makes, </a:t>
            </a:r>
            <a:r>
              <a:rPr lang="en-US" sz="3600" b="1" dirty="0">
                <a:latin typeface="Myriad Pro" panose="020B0503030403020204" pitchFamily="34" charset="0"/>
              </a:rPr>
              <a:t>not by the names enrolled on her books</a:t>
            </a:r>
            <a:r>
              <a:rPr lang="en-US" sz="3600" dirty="0">
                <a:latin typeface="Myriad Pro" panose="020B0503030403020204" pitchFamily="34" charset="0"/>
              </a:rPr>
              <a:t>, but by what she is actually doing for the Master, </a:t>
            </a:r>
            <a:r>
              <a:rPr lang="en-US" sz="3600" b="1" dirty="0">
                <a:latin typeface="Myriad Pro" panose="020B0503030403020204" pitchFamily="34" charset="0"/>
              </a:rPr>
              <a:t>by the number of her persevering, faithful workers</a:t>
            </a:r>
            <a:r>
              <a:rPr lang="en-US" sz="3600" dirty="0">
                <a:latin typeface="Myriad Pro" panose="020B0503030403020204" pitchFamily="34" charset="0"/>
              </a:rPr>
              <a:t>.” </a:t>
            </a:r>
          </a:p>
          <a:p>
            <a:pPr algn="ctr">
              <a:spcBef>
                <a:spcPts val="1200"/>
              </a:spcBef>
            </a:pPr>
            <a:r>
              <a:rPr lang="en-US" sz="3200" i="1" dirty="0">
                <a:latin typeface="Myriad Pro" panose="020B0503030403020204" pitchFamily="34" charset="0"/>
              </a:rPr>
              <a:t>Gospel Workers, </a:t>
            </a:r>
            <a:r>
              <a:rPr lang="en-US" sz="3200" dirty="0">
                <a:latin typeface="Myriad Pro" panose="020B0503030403020204" pitchFamily="34" charset="0"/>
              </a:rPr>
              <a:t>p. 200</a:t>
            </a:r>
          </a:p>
        </p:txBody>
      </p:sp>
      <p:pic>
        <p:nvPicPr>
          <p:cNvPr id="11" name="Picture 10" descr="A blue circle with white letters&#10;&#10;Description automatically generated">
            <a:extLst>
              <a:ext uri="{FF2B5EF4-FFF2-40B4-BE49-F238E27FC236}">
                <a16:creationId xmlns:a16="http://schemas.microsoft.com/office/drawing/2014/main" id="{6A7C5BFE-54D8-B708-0963-AE3DB3D2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56" y="62356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05" b="1"/>
          <a:stretch/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4" name="Picture 3" descr="Close-up of wheat in a field&#10;&#10;Description automatically generated">
            <a:extLst>
              <a:ext uri="{FF2B5EF4-FFF2-40B4-BE49-F238E27FC236}">
                <a16:creationId xmlns:a16="http://schemas.microsoft.com/office/drawing/2014/main" id="{A028BAE3-96CF-86CE-5AAE-0E93A3D8E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38" t="2530" r="28124" b="2504"/>
          <a:stretch/>
        </p:blipFill>
        <p:spPr>
          <a:xfrm>
            <a:off x="8191649" y="173518"/>
            <a:ext cx="3805403" cy="6512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8FC39-A630-76A8-B766-9C0CD940696C}"/>
              </a:ext>
            </a:extLst>
          </p:cNvPr>
          <p:cNvSpPr txBox="1"/>
          <p:nvPr/>
        </p:nvSpPr>
        <p:spPr>
          <a:xfrm>
            <a:off x="730648" y="2828835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The number of </a:t>
            </a:r>
            <a:r>
              <a:rPr lang="en-US" sz="3600" b="1" dirty="0">
                <a:latin typeface="Myriad Pro" panose="020B0503030403020204" pitchFamily="34" charset="0"/>
              </a:rPr>
              <a:t>MEMBERS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does not equal success.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B4E66-5B35-6717-A81C-CBE5A63F145E}"/>
              </a:ext>
            </a:extLst>
          </p:cNvPr>
          <p:cNvSpPr txBox="1"/>
          <p:nvPr/>
        </p:nvSpPr>
        <p:spPr>
          <a:xfrm>
            <a:off x="730648" y="4324053"/>
            <a:ext cx="673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The number of </a:t>
            </a:r>
            <a:r>
              <a:rPr lang="en-US" sz="3600" b="1" dirty="0">
                <a:latin typeface="Myriad Pro" panose="020B0503030403020204" pitchFamily="34" charset="0"/>
              </a:rPr>
              <a:t>WORKERS</a:t>
            </a:r>
            <a:r>
              <a:rPr lang="en-US" sz="3600" dirty="0">
                <a:latin typeface="Myriad Pro" panose="020B0503030403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Myriad Pro" panose="020B0503030403020204" pitchFamily="34" charset="0"/>
              </a:rPr>
              <a:t>equals success.</a:t>
            </a:r>
            <a:endParaRPr lang="en-US" sz="3600" b="1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5F767-48C7-142B-C1CE-5E117117BB1F}"/>
              </a:ext>
            </a:extLst>
          </p:cNvPr>
          <p:cNvSpPr txBox="1"/>
          <p:nvPr/>
        </p:nvSpPr>
        <p:spPr>
          <a:xfrm>
            <a:off x="100354" y="565979"/>
            <a:ext cx="7803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TOTAL MEMBER INVOLVEMENT</a:t>
            </a:r>
          </a:p>
        </p:txBody>
      </p:sp>
    </p:spTree>
    <p:extLst>
      <p:ext uri="{BB962C8B-B14F-4D97-AF65-F5344CB8AC3E}">
        <p14:creationId xmlns:p14="http://schemas.microsoft.com/office/powerpoint/2010/main" val="189525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D8F03-3587-8599-03DF-60D997713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15" t="7018" r="14148" b="6562"/>
          <a:stretch/>
        </p:blipFill>
        <p:spPr>
          <a:xfrm rot="21374839">
            <a:off x="276659" y="379693"/>
            <a:ext cx="7633821" cy="6096810"/>
          </a:xfrm>
          <a:prstGeom prst="rect">
            <a:avLst/>
          </a:prstGeom>
        </p:spPr>
      </p:pic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8" r="50704" b="1"/>
          <a:stretch/>
        </p:blipFill>
        <p:spPr>
          <a:xfrm>
            <a:off x="8185614" y="169917"/>
            <a:ext cx="3807644" cy="6516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78AF26-BB97-63FF-2865-ECCAACD8CC98}"/>
              </a:ext>
            </a:extLst>
          </p:cNvPr>
          <p:cNvSpPr txBox="1"/>
          <p:nvPr/>
        </p:nvSpPr>
        <p:spPr>
          <a:xfrm>
            <a:off x="8185614" y="1458269"/>
            <a:ext cx="3807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CHURCH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Myriad Pro" panose="020B0503030403020204" pitchFamily="34" charset="0"/>
              </a:rPr>
              <a:t>PLANNER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logo of a company&#10;&#10;Description automatically generated">
            <a:extLst>
              <a:ext uri="{FF2B5EF4-FFF2-40B4-BE49-F238E27FC236}">
                <a16:creationId xmlns:a16="http://schemas.microsoft.com/office/drawing/2014/main" id="{CA5B4341-1445-81E1-BBA0-46F57C018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460" y="3444543"/>
            <a:ext cx="1901952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white and grey background&#10;&#10;Description automatically generated">
            <a:extLst>
              <a:ext uri="{FF2B5EF4-FFF2-40B4-BE49-F238E27FC236}">
                <a16:creationId xmlns:a16="http://schemas.microsoft.com/office/drawing/2014/main" id="{6259DB11-A9BE-90A1-0889-37B00400A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1"/>
            <a:ext cx="2781300" cy="6857999"/>
          </a:xfrm>
          <a:prstGeom prst="rect">
            <a:avLst/>
          </a:prstGeom>
        </p:spPr>
      </p:pic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39881832-72DF-4463-62AF-F38D6E778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4" y="1163154"/>
            <a:ext cx="3263900" cy="685800"/>
          </a:xfrm>
          <a:prstGeom prst="rect">
            <a:avLst/>
          </a:prstGeom>
        </p:spPr>
      </p:pic>
      <p:pic>
        <p:nvPicPr>
          <p:cNvPr id="5" name="Picture 4" descr="A close-up of a field&#10;&#10;Description automatically generated">
            <a:extLst>
              <a:ext uri="{FF2B5EF4-FFF2-40B4-BE49-F238E27FC236}">
                <a16:creationId xmlns:a16="http://schemas.microsoft.com/office/drawing/2014/main" id="{E508A82A-F419-548C-373B-0335B7B93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8887" y="434325"/>
            <a:ext cx="1321221" cy="1140253"/>
          </a:xfrm>
          <a:prstGeom prst="rect">
            <a:avLst/>
          </a:prstGeom>
        </p:spPr>
      </p:pic>
      <p:pic>
        <p:nvPicPr>
          <p:cNvPr id="6" name="Picture 5" descr="A hand holding a seed in the soil&#10;&#10;Description automatically generated">
            <a:extLst>
              <a:ext uri="{FF2B5EF4-FFF2-40B4-BE49-F238E27FC236}">
                <a16:creationId xmlns:a16="http://schemas.microsoft.com/office/drawing/2014/main" id="{EB87DD6F-2D77-0280-1E86-C1F94701D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8892" y="1653820"/>
            <a:ext cx="1321216" cy="1140249"/>
          </a:xfrm>
          <a:prstGeom prst="rect">
            <a:avLst/>
          </a:prstGeom>
        </p:spPr>
      </p:pic>
      <p:pic>
        <p:nvPicPr>
          <p:cNvPr id="7" name="Picture 6" descr="A hand pouring water into a small plant&#10;&#10;Description automatically generated">
            <a:extLst>
              <a:ext uri="{FF2B5EF4-FFF2-40B4-BE49-F238E27FC236}">
                <a16:creationId xmlns:a16="http://schemas.microsoft.com/office/drawing/2014/main" id="{98B3BFA2-A3A5-8F91-F725-ED1399E71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8891" y="2873311"/>
            <a:ext cx="1321217" cy="1140251"/>
          </a:xfrm>
          <a:prstGeom prst="rect">
            <a:avLst/>
          </a:prstGeom>
        </p:spPr>
      </p:pic>
      <p:pic>
        <p:nvPicPr>
          <p:cNvPr id="8" name="Picture 7" descr="A hexagon image of wheat&#10;&#10;Description automatically generated">
            <a:extLst>
              <a:ext uri="{FF2B5EF4-FFF2-40B4-BE49-F238E27FC236}">
                <a16:creationId xmlns:a16="http://schemas.microsoft.com/office/drawing/2014/main" id="{0C5C6508-C0AD-56C2-B127-692E8C283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8890" y="4092802"/>
            <a:ext cx="1321218" cy="1140251"/>
          </a:xfrm>
          <a:prstGeom prst="rect">
            <a:avLst/>
          </a:prstGeom>
        </p:spPr>
      </p:pic>
      <p:pic>
        <p:nvPicPr>
          <p:cNvPr id="9" name="Picture 8" descr="A hand holding a bag of grains&#10;&#10;Description automatically generated">
            <a:extLst>
              <a:ext uri="{FF2B5EF4-FFF2-40B4-BE49-F238E27FC236}">
                <a16:creationId xmlns:a16="http://schemas.microsoft.com/office/drawing/2014/main" id="{4989D5CF-48CE-52E1-F0D9-07A2BA55E8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8887" y="5312293"/>
            <a:ext cx="1321219" cy="11402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22E661-1852-84D8-4324-EDD6DF4A44E8}"/>
              </a:ext>
            </a:extLst>
          </p:cNvPr>
          <p:cNvSpPr txBox="1"/>
          <p:nvPr/>
        </p:nvSpPr>
        <p:spPr>
          <a:xfrm>
            <a:off x="3933825" y="3054666"/>
            <a:ext cx="63925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Leadership personnel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Budget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Resources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Annual Plan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C4BF7-12AB-E55E-2F14-16DC3F246A1E}"/>
              </a:ext>
            </a:extLst>
          </p:cNvPr>
          <p:cNvSpPr txBox="1"/>
          <p:nvPr/>
        </p:nvSpPr>
        <p:spPr>
          <a:xfrm>
            <a:off x="3933825" y="1202623"/>
            <a:ext cx="8258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ACTIVE AND ONGOING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Myriad Pro" panose="020B0503030403020204" pitchFamily="34" charset="0"/>
              </a:rPr>
              <a:t>Church Manual, </a:t>
            </a:r>
            <a:r>
              <a:rPr lang="en-US" sz="2800" dirty="0">
                <a:solidFill>
                  <a:prstClr val="black"/>
                </a:solidFill>
                <a:latin typeface="Myriad Pro" panose="020B0503030403020204" pitchFamily="34" charset="0"/>
              </a:rPr>
              <a:t>p. 137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A logo of a company&#10;&#10;Description automatically generated">
            <a:extLst>
              <a:ext uri="{FF2B5EF4-FFF2-40B4-BE49-F238E27FC236}">
                <a16:creationId xmlns:a16="http://schemas.microsoft.com/office/drawing/2014/main" id="{9D82981C-37F9-4C28-7ABB-DE201D4E44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1241" y="434325"/>
            <a:ext cx="1224165" cy="12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7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66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ay background&#10;&#10;Description automatically generated">
            <a:extLst>
              <a:ext uri="{FF2B5EF4-FFF2-40B4-BE49-F238E27FC236}">
                <a16:creationId xmlns:a16="http://schemas.microsoft.com/office/drawing/2014/main" id="{623B467B-7452-439F-0615-AFE74F78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13A8804-31C4-A381-4590-F1B66733D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 flipH="1">
            <a:off x="7924" y="1372183"/>
            <a:ext cx="2446342" cy="4211755"/>
          </a:xfrm>
          <a:prstGeom prst="rect">
            <a:avLst/>
          </a:prstGeom>
        </p:spPr>
      </p:pic>
      <p:pic>
        <p:nvPicPr>
          <p:cNvPr id="4" name="Picture 3" descr="A close up of a cellphone screen&#10;&#10;Description automatically generated">
            <a:extLst>
              <a:ext uri="{FF2B5EF4-FFF2-40B4-BE49-F238E27FC236}">
                <a16:creationId xmlns:a16="http://schemas.microsoft.com/office/drawing/2014/main" id="{9708E514-A00A-9709-049D-007D40B2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 flipH="1">
            <a:off x="2454263" y="1372181"/>
            <a:ext cx="2446341" cy="4211756"/>
          </a:xfrm>
          <a:prstGeom prst="rect">
            <a:avLst/>
          </a:prstGeom>
        </p:spPr>
      </p:pic>
      <p:pic>
        <p:nvPicPr>
          <p:cNvPr id="5" name="Picture 4" descr="A green and white background&#10;&#10;Description automatically generated">
            <a:extLst>
              <a:ext uri="{FF2B5EF4-FFF2-40B4-BE49-F238E27FC236}">
                <a16:creationId xmlns:a16="http://schemas.microsoft.com/office/drawing/2014/main" id="{4A4AE33D-508B-E24F-D3F0-71E9D02DF09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 flipH="1">
            <a:off x="4892664" y="1372183"/>
            <a:ext cx="2446336" cy="4211754"/>
          </a:xfrm>
          <a:prstGeom prst="rect">
            <a:avLst/>
          </a:prstGeom>
        </p:spPr>
      </p:pic>
      <p:pic>
        <p:nvPicPr>
          <p:cNvPr id="6" name="Picture 5" descr="A red background with many small hexagons&#10;&#10;Description automatically generated">
            <a:extLst>
              <a:ext uri="{FF2B5EF4-FFF2-40B4-BE49-F238E27FC236}">
                <a16:creationId xmlns:a16="http://schemas.microsoft.com/office/drawing/2014/main" id="{9EEB8B87-1582-378C-03E0-C031CBF31CF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 flipH="1">
            <a:off x="9761524" y="1346776"/>
            <a:ext cx="2446342" cy="4237159"/>
          </a:xfrm>
          <a:prstGeom prst="rect">
            <a:avLst/>
          </a:prstGeom>
        </p:spPr>
      </p:pic>
      <p:pic>
        <p:nvPicPr>
          <p:cNvPr id="7" name="Picture 6" descr="A yellow and pink background&#10;&#10;Description automatically generated">
            <a:extLst>
              <a:ext uri="{FF2B5EF4-FFF2-40B4-BE49-F238E27FC236}">
                <a16:creationId xmlns:a16="http://schemas.microsoft.com/office/drawing/2014/main" id="{4794CB9B-0A6D-05EB-F43C-72BCA6C2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338999" y="1372181"/>
            <a:ext cx="2422525" cy="4211754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428798-0421-007E-50D4-08CA5DDA0448}"/>
              </a:ext>
            </a:extLst>
          </p:cNvPr>
          <p:cNvSpPr/>
          <p:nvPr/>
        </p:nvSpPr>
        <p:spPr>
          <a:xfrm>
            <a:off x="192013" y="1593960"/>
            <a:ext cx="2088082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C9ED168-C1F6-589F-D014-7C264790E4B7}"/>
              </a:ext>
            </a:extLst>
          </p:cNvPr>
          <p:cNvSpPr/>
          <p:nvPr/>
        </p:nvSpPr>
        <p:spPr>
          <a:xfrm>
            <a:off x="2630408" y="1593960"/>
            <a:ext cx="207221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CDEE17-9125-51B2-799D-3D59DB262B76}"/>
              </a:ext>
            </a:extLst>
          </p:cNvPr>
          <p:cNvSpPr/>
          <p:nvPr/>
        </p:nvSpPr>
        <p:spPr>
          <a:xfrm>
            <a:off x="5076748" y="1593960"/>
            <a:ext cx="2064265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ADD173-88B6-2668-2786-941493959B2C}"/>
              </a:ext>
            </a:extLst>
          </p:cNvPr>
          <p:cNvSpPr/>
          <p:nvPr/>
        </p:nvSpPr>
        <p:spPr>
          <a:xfrm>
            <a:off x="7529046" y="1593960"/>
            <a:ext cx="2058307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F308BB2-17D4-C214-349E-841E2DD64179}"/>
              </a:ext>
            </a:extLst>
          </p:cNvPr>
          <p:cNvSpPr/>
          <p:nvPr/>
        </p:nvSpPr>
        <p:spPr>
          <a:xfrm>
            <a:off x="9951571" y="1593960"/>
            <a:ext cx="2050360" cy="3827500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 w="889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4F5B6-B52A-0200-7DA7-941C3FF23A78}"/>
              </a:ext>
            </a:extLst>
          </p:cNvPr>
          <p:cNvSpPr txBox="1"/>
          <p:nvPr/>
        </p:nvSpPr>
        <p:spPr>
          <a:xfrm>
            <a:off x="332804" y="1917046"/>
            <a:ext cx="1758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Health Ministries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Community Services Leader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FE069D-8837-ADA7-097A-AB55186BDACE}"/>
              </a:ext>
            </a:extLst>
          </p:cNvPr>
          <p:cNvSpPr txBox="1"/>
          <p:nvPr/>
        </p:nvSpPr>
        <p:spPr>
          <a:xfrm>
            <a:off x="2802099" y="1934055"/>
            <a:ext cx="1876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Publishing Ministries Coordinator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Personal Ministries Assistant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(p. 107)</a:t>
            </a:r>
          </a:p>
        </p:txBody>
      </p:sp>
      <p:pic>
        <p:nvPicPr>
          <p:cNvPr id="23" name="Picture 22" descr="A green rectangular object with orange stripes&#10;&#10;Description automatically generated">
            <a:extLst>
              <a:ext uri="{FF2B5EF4-FFF2-40B4-BE49-F238E27FC236}">
                <a16:creationId xmlns:a16="http://schemas.microsoft.com/office/drawing/2014/main" id="{0115A5C2-D74D-BAB7-B155-ABFC20F972D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15866" y="840696"/>
            <a:ext cx="12192000" cy="5448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C09B30-285A-D4BC-FD08-42DE2D427621}"/>
              </a:ext>
            </a:extLst>
          </p:cNvPr>
          <p:cNvSpPr txBox="1"/>
          <p:nvPr/>
        </p:nvSpPr>
        <p:spPr>
          <a:xfrm>
            <a:off x="1" y="85565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33E7B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PREPARE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CAFF2-B68E-6FFB-8027-D8FBB7B93657}"/>
              </a:ext>
            </a:extLst>
          </p:cNvPr>
          <p:cNvSpPr txBox="1"/>
          <p:nvPr/>
        </p:nvSpPr>
        <p:spPr>
          <a:xfrm>
            <a:off x="2422524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E3D19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PLANT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FE14E-8E2F-3A4E-F888-419E8AEF0D4E}"/>
              </a:ext>
            </a:extLst>
          </p:cNvPr>
          <p:cNvSpPr txBox="1"/>
          <p:nvPr/>
        </p:nvSpPr>
        <p:spPr>
          <a:xfrm>
            <a:off x="4884737" y="848960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9148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CULTIVATE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A39E5C-2D35-3F98-8CA1-32E1CD98B1F1}"/>
              </a:ext>
            </a:extLst>
          </p:cNvPr>
          <p:cNvSpPr txBox="1"/>
          <p:nvPr/>
        </p:nvSpPr>
        <p:spPr>
          <a:xfrm>
            <a:off x="7346950" y="836936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7AC1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HARVEST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4E1930-BFC9-AC55-16CE-775C121D10FF}"/>
              </a:ext>
            </a:extLst>
          </p:cNvPr>
          <p:cNvSpPr txBox="1"/>
          <p:nvPr/>
        </p:nvSpPr>
        <p:spPr>
          <a:xfrm>
            <a:off x="9777408" y="862342"/>
            <a:ext cx="243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D2031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PRESERVE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09D11-6E29-93E7-3375-D1BAE49CC856}"/>
              </a:ext>
            </a:extLst>
          </p:cNvPr>
          <p:cNvSpPr txBox="1"/>
          <p:nvPr/>
        </p:nvSpPr>
        <p:spPr>
          <a:xfrm>
            <a:off x="15866" y="47777"/>
            <a:ext cx="121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ACTIVE &amp; ONGOING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(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Church Manual,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Light" panose="020B0503030403020204" pitchFamily="34" charset="0"/>
                <a:ea typeface="+mn-ea"/>
                <a:cs typeface="+mn-cs"/>
              </a:rPr>
              <a:t> p. 137)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Light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8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1237</Words>
  <Application>Microsoft Macintosh PowerPoint</Application>
  <PresentationFormat>Grand écran</PresentationFormat>
  <Paragraphs>339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Myriad Pro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Duval</dc:creator>
  <cp:lastModifiedBy>Sylvain Duval</cp:lastModifiedBy>
  <cp:revision>1</cp:revision>
  <dcterms:created xsi:type="dcterms:W3CDTF">2025-01-06T20:03:20Z</dcterms:created>
  <dcterms:modified xsi:type="dcterms:W3CDTF">2025-01-06T20:07:05Z</dcterms:modified>
</cp:coreProperties>
</file>