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09"/>
  </p:normalViewPr>
  <p:slideViewPr>
    <p:cSldViewPr snapToGrid="0">
      <p:cViewPr varScale="1">
        <p:scale>
          <a:sx n="114" d="100"/>
          <a:sy n="114" d="100"/>
        </p:scale>
        <p:origin x="4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FDA9B-27EE-55EC-8BC7-E23AABE8F39B}"/>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7B945DB9-5D90-ED92-6360-63BBA4277C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E9F53545-270E-5BF8-CDAB-E76E7C2F7252}"/>
              </a:ext>
            </a:extLst>
          </p:cNvPr>
          <p:cNvSpPr>
            <a:spLocks noGrp="1"/>
          </p:cNvSpPr>
          <p:nvPr>
            <p:ph type="dt" sz="half" idx="10"/>
          </p:nvPr>
        </p:nvSpPr>
        <p:spPr/>
        <p:txBody>
          <a:bodyPr/>
          <a:lstStyle/>
          <a:p>
            <a:fld id="{42078011-E229-C94A-9165-5DDD4D939032}" type="datetimeFigureOut">
              <a:rPr lang="fr-FR" smtClean="0"/>
              <a:t>06/02/2024</a:t>
            </a:fld>
            <a:endParaRPr lang="fr-FR"/>
          </a:p>
        </p:txBody>
      </p:sp>
      <p:sp>
        <p:nvSpPr>
          <p:cNvPr id="5" name="Espace réservé du pied de page 4">
            <a:extLst>
              <a:ext uri="{FF2B5EF4-FFF2-40B4-BE49-F238E27FC236}">
                <a16:creationId xmlns:a16="http://schemas.microsoft.com/office/drawing/2014/main" id="{805897EF-5700-7081-96BF-820F909D90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8E2EB6-EC13-F3B1-A3E1-E2171514C12F}"/>
              </a:ext>
            </a:extLst>
          </p:cNvPr>
          <p:cNvSpPr>
            <a:spLocks noGrp="1"/>
          </p:cNvSpPr>
          <p:nvPr>
            <p:ph type="sldNum" sz="quarter" idx="12"/>
          </p:nvPr>
        </p:nvSpPr>
        <p:spPr/>
        <p:txBody>
          <a:bodyPr/>
          <a:lstStyle/>
          <a:p>
            <a:fld id="{F90D4972-166F-0E47-8D62-290A398E811D}" type="slidenum">
              <a:rPr lang="fr-FR" smtClean="0"/>
              <a:t>‹n°›</a:t>
            </a:fld>
            <a:endParaRPr lang="fr-FR"/>
          </a:p>
        </p:txBody>
      </p:sp>
    </p:spTree>
    <p:extLst>
      <p:ext uri="{BB962C8B-B14F-4D97-AF65-F5344CB8AC3E}">
        <p14:creationId xmlns:p14="http://schemas.microsoft.com/office/powerpoint/2010/main" val="4101554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94163-A6DE-CD8E-28C5-131F0A9B16E9}"/>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410C1391-2BC6-45E7-2530-747D455721F1}"/>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A041F92B-40E5-0EE0-EE64-19C331BC7B89}"/>
              </a:ext>
            </a:extLst>
          </p:cNvPr>
          <p:cNvSpPr>
            <a:spLocks noGrp="1"/>
          </p:cNvSpPr>
          <p:nvPr>
            <p:ph type="dt" sz="half" idx="10"/>
          </p:nvPr>
        </p:nvSpPr>
        <p:spPr/>
        <p:txBody>
          <a:bodyPr/>
          <a:lstStyle/>
          <a:p>
            <a:fld id="{42078011-E229-C94A-9165-5DDD4D939032}" type="datetimeFigureOut">
              <a:rPr lang="fr-FR" smtClean="0"/>
              <a:t>06/02/2024</a:t>
            </a:fld>
            <a:endParaRPr lang="fr-FR"/>
          </a:p>
        </p:txBody>
      </p:sp>
      <p:sp>
        <p:nvSpPr>
          <p:cNvPr id="5" name="Espace réservé du pied de page 4">
            <a:extLst>
              <a:ext uri="{FF2B5EF4-FFF2-40B4-BE49-F238E27FC236}">
                <a16:creationId xmlns:a16="http://schemas.microsoft.com/office/drawing/2014/main" id="{A79D6B71-189D-8FC2-7FDC-5CA99F005F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F35286-F57B-7834-ED06-4014505BA86B}"/>
              </a:ext>
            </a:extLst>
          </p:cNvPr>
          <p:cNvSpPr>
            <a:spLocks noGrp="1"/>
          </p:cNvSpPr>
          <p:nvPr>
            <p:ph type="sldNum" sz="quarter" idx="12"/>
          </p:nvPr>
        </p:nvSpPr>
        <p:spPr/>
        <p:txBody>
          <a:bodyPr/>
          <a:lstStyle/>
          <a:p>
            <a:fld id="{F90D4972-166F-0E47-8D62-290A398E811D}" type="slidenum">
              <a:rPr lang="fr-FR" smtClean="0"/>
              <a:t>‹n°›</a:t>
            </a:fld>
            <a:endParaRPr lang="fr-FR"/>
          </a:p>
        </p:txBody>
      </p:sp>
    </p:spTree>
    <p:extLst>
      <p:ext uri="{BB962C8B-B14F-4D97-AF65-F5344CB8AC3E}">
        <p14:creationId xmlns:p14="http://schemas.microsoft.com/office/powerpoint/2010/main" val="35203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2F67E1-CD9B-7BD8-95CC-CBEC3F9800DD}"/>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F3D34053-BE0C-8F37-2A14-967E4D5876FE}"/>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27870637-C5D3-6025-6760-7341126B0ADC}"/>
              </a:ext>
            </a:extLst>
          </p:cNvPr>
          <p:cNvSpPr>
            <a:spLocks noGrp="1"/>
          </p:cNvSpPr>
          <p:nvPr>
            <p:ph type="dt" sz="half" idx="10"/>
          </p:nvPr>
        </p:nvSpPr>
        <p:spPr/>
        <p:txBody>
          <a:bodyPr/>
          <a:lstStyle/>
          <a:p>
            <a:fld id="{42078011-E229-C94A-9165-5DDD4D939032}" type="datetimeFigureOut">
              <a:rPr lang="fr-FR" smtClean="0"/>
              <a:t>06/02/2024</a:t>
            </a:fld>
            <a:endParaRPr lang="fr-FR"/>
          </a:p>
        </p:txBody>
      </p:sp>
      <p:sp>
        <p:nvSpPr>
          <p:cNvPr id="5" name="Espace réservé du pied de page 4">
            <a:extLst>
              <a:ext uri="{FF2B5EF4-FFF2-40B4-BE49-F238E27FC236}">
                <a16:creationId xmlns:a16="http://schemas.microsoft.com/office/drawing/2014/main" id="{C6A8C891-4000-59FD-31AD-5A7FAF89F6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691C28-A98C-D26D-39C7-AF9353F8F588}"/>
              </a:ext>
            </a:extLst>
          </p:cNvPr>
          <p:cNvSpPr>
            <a:spLocks noGrp="1"/>
          </p:cNvSpPr>
          <p:nvPr>
            <p:ph type="sldNum" sz="quarter" idx="12"/>
          </p:nvPr>
        </p:nvSpPr>
        <p:spPr/>
        <p:txBody>
          <a:bodyPr/>
          <a:lstStyle/>
          <a:p>
            <a:fld id="{F90D4972-166F-0E47-8D62-290A398E811D}" type="slidenum">
              <a:rPr lang="fr-FR" smtClean="0"/>
              <a:t>‹n°›</a:t>
            </a:fld>
            <a:endParaRPr lang="fr-FR"/>
          </a:p>
        </p:txBody>
      </p:sp>
    </p:spTree>
    <p:extLst>
      <p:ext uri="{BB962C8B-B14F-4D97-AF65-F5344CB8AC3E}">
        <p14:creationId xmlns:p14="http://schemas.microsoft.com/office/powerpoint/2010/main" val="119033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561E5-D565-9E58-887F-079737652880}"/>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6D88F3B1-E96C-79EA-9F40-FBEFCBD4DD2D}"/>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E6EA50DE-91C4-CF2A-3EA6-3122B09A557D}"/>
              </a:ext>
            </a:extLst>
          </p:cNvPr>
          <p:cNvSpPr>
            <a:spLocks noGrp="1"/>
          </p:cNvSpPr>
          <p:nvPr>
            <p:ph type="dt" sz="half" idx="10"/>
          </p:nvPr>
        </p:nvSpPr>
        <p:spPr/>
        <p:txBody>
          <a:bodyPr/>
          <a:lstStyle/>
          <a:p>
            <a:fld id="{42078011-E229-C94A-9165-5DDD4D939032}" type="datetimeFigureOut">
              <a:rPr lang="fr-FR" smtClean="0"/>
              <a:t>06/02/2024</a:t>
            </a:fld>
            <a:endParaRPr lang="fr-FR"/>
          </a:p>
        </p:txBody>
      </p:sp>
      <p:sp>
        <p:nvSpPr>
          <p:cNvPr id="5" name="Espace réservé du pied de page 4">
            <a:extLst>
              <a:ext uri="{FF2B5EF4-FFF2-40B4-BE49-F238E27FC236}">
                <a16:creationId xmlns:a16="http://schemas.microsoft.com/office/drawing/2014/main" id="{6B70B08B-1809-630D-35AC-B074A57B64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13A652-7D7F-7BE3-39DD-AB5964D0A95C}"/>
              </a:ext>
            </a:extLst>
          </p:cNvPr>
          <p:cNvSpPr>
            <a:spLocks noGrp="1"/>
          </p:cNvSpPr>
          <p:nvPr>
            <p:ph type="sldNum" sz="quarter" idx="12"/>
          </p:nvPr>
        </p:nvSpPr>
        <p:spPr/>
        <p:txBody>
          <a:bodyPr/>
          <a:lstStyle/>
          <a:p>
            <a:fld id="{F90D4972-166F-0E47-8D62-290A398E811D}" type="slidenum">
              <a:rPr lang="fr-FR" smtClean="0"/>
              <a:t>‹n°›</a:t>
            </a:fld>
            <a:endParaRPr lang="fr-FR"/>
          </a:p>
        </p:txBody>
      </p:sp>
    </p:spTree>
    <p:extLst>
      <p:ext uri="{BB962C8B-B14F-4D97-AF65-F5344CB8AC3E}">
        <p14:creationId xmlns:p14="http://schemas.microsoft.com/office/powerpoint/2010/main" val="232333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341D92-25C9-77C7-B7E0-847B49131041}"/>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41331185-6735-DA66-1E20-2080A689AC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46A694AC-67EC-8494-9FDD-FA150EE55A84}"/>
              </a:ext>
            </a:extLst>
          </p:cNvPr>
          <p:cNvSpPr>
            <a:spLocks noGrp="1"/>
          </p:cNvSpPr>
          <p:nvPr>
            <p:ph type="dt" sz="half" idx="10"/>
          </p:nvPr>
        </p:nvSpPr>
        <p:spPr/>
        <p:txBody>
          <a:bodyPr/>
          <a:lstStyle/>
          <a:p>
            <a:fld id="{42078011-E229-C94A-9165-5DDD4D939032}" type="datetimeFigureOut">
              <a:rPr lang="fr-FR" smtClean="0"/>
              <a:t>06/02/2024</a:t>
            </a:fld>
            <a:endParaRPr lang="fr-FR"/>
          </a:p>
        </p:txBody>
      </p:sp>
      <p:sp>
        <p:nvSpPr>
          <p:cNvPr id="5" name="Espace réservé du pied de page 4">
            <a:extLst>
              <a:ext uri="{FF2B5EF4-FFF2-40B4-BE49-F238E27FC236}">
                <a16:creationId xmlns:a16="http://schemas.microsoft.com/office/drawing/2014/main" id="{7AB35526-D927-AF57-5BF9-71B6B63CB7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62C38A-C6F2-FD79-C44F-6DE975683956}"/>
              </a:ext>
            </a:extLst>
          </p:cNvPr>
          <p:cNvSpPr>
            <a:spLocks noGrp="1"/>
          </p:cNvSpPr>
          <p:nvPr>
            <p:ph type="sldNum" sz="quarter" idx="12"/>
          </p:nvPr>
        </p:nvSpPr>
        <p:spPr/>
        <p:txBody>
          <a:bodyPr/>
          <a:lstStyle/>
          <a:p>
            <a:fld id="{F90D4972-166F-0E47-8D62-290A398E811D}" type="slidenum">
              <a:rPr lang="fr-FR" smtClean="0"/>
              <a:t>‹n°›</a:t>
            </a:fld>
            <a:endParaRPr lang="fr-FR"/>
          </a:p>
        </p:txBody>
      </p:sp>
    </p:spTree>
    <p:extLst>
      <p:ext uri="{BB962C8B-B14F-4D97-AF65-F5344CB8AC3E}">
        <p14:creationId xmlns:p14="http://schemas.microsoft.com/office/powerpoint/2010/main" val="97564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116D4-8BF6-2F15-E48A-3267BE5C3F82}"/>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78220921-0959-D2EA-82A6-28BF4A38333D}"/>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F651F8D6-3BC8-1113-5164-07100CDDA369}"/>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B0C4540A-E0DF-2337-2736-8969FD2F0CA2}"/>
              </a:ext>
            </a:extLst>
          </p:cNvPr>
          <p:cNvSpPr>
            <a:spLocks noGrp="1"/>
          </p:cNvSpPr>
          <p:nvPr>
            <p:ph type="dt" sz="half" idx="10"/>
          </p:nvPr>
        </p:nvSpPr>
        <p:spPr/>
        <p:txBody>
          <a:bodyPr/>
          <a:lstStyle/>
          <a:p>
            <a:fld id="{42078011-E229-C94A-9165-5DDD4D939032}" type="datetimeFigureOut">
              <a:rPr lang="fr-FR" smtClean="0"/>
              <a:t>06/02/2024</a:t>
            </a:fld>
            <a:endParaRPr lang="fr-FR"/>
          </a:p>
        </p:txBody>
      </p:sp>
      <p:sp>
        <p:nvSpPr>
          <p:cNvPr id="6" name="Espace réservé du pied de page 5">
            <a:extLst>
              <a:ext uri="{FF2B5EF4-FFF2-40B4-BE49-F238E27FC236}">
                <a16:creationId xmlns:a16="http://schemas.microsoft.com/office/drawing/2014/main" id="{1152609A-FAC8-4D9A-5C8D-A8716F87A4D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9094AD4-F632-BF8F-E371-83C2955FA882}"/>
              </a:ext>
            </a:extLst>
          </p:cNvPr>
          <p:cNvSpPr>
            <a:spLocks noGrp="1"/>
          </p:cNvSpPr>
          <p:nvPr>
            <p:ph type="sldNum" sz="quarter" idx="12"/>
          </p:nvPr>
        </p:nvSpPr>
        <p:spPr/>
        <p:txBody>
          <a:bodyPr/>
          <a:lstStyle/>
          <a:p>
            <a:fld id="{F90D4972-166F-0E47-8D62-290A398E811D}" type="slidenum">
              <a:rPr lang="fr-FR" smtClean="0"/>
              <a:t>‹n°›</a:t>
            </a:fld>
            <a:endParaRPr lang="fr-FR"/>
          </a:p>
        </p:txBody>
      </p:sp>
    </p:spTree>
    <p:extLst>
      <p:ext uri="{BB962C8B-B14F-4D97-AF65-F5344CB8AC3E}">
        <p14:creationId xmlns:p14="http://schemas.microsoft.com/office/powerpoint/2010/main" val="45332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17FFED-CE36-D684-B6CB-9EBDE1DECB30}"/>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11255CCF-2399-8856-97A3-4008EC391C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9AD9C3D9-18A1-CC72-0F3C-A5DA451746A2}"/>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67E056EE-0097-A13C-3A8F-20FD5088F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DEFE1046-AE5A-332F-87B4-62FC72BF7340}"/>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11E3D7B2-0B38-A447-BC8B-CCBA87B0C2AB}"/>
              </a:ext>
            </a:extLst>
          </p:cNvPr>
          <p:cNvSpPr>
            <a:spLocks noGrp="1"/>
          </p:cNvSpPr>
          <p:nvPr>
            <p:ph type="dt" sz="half" idx="10"/>
          </p:nvPr>
        </p:nvSpPr>
        <p:spPr/>
        <p:txBody>
          <a:bodyPr/>
          <a:lstStyle/>
          <a:p>
            <a:fld id="{42078011-E229-C94A-9165-5DDD4D939032}" type="datetimeFigureOut">
              <a:rPr lang="fr-FR" smtClean="0"/>
              <a:t>06/02/2024</a:t>
            </a:fld>
            <a:endParaRPr lang="fr-FR"/>
          </a:p>
        </p:txBody>
      </p:sp>
      <p:sp>
        <p:nvSpPr>
          <p:cNvPr id="8" name="Espace réservé du pied de page 7">
            <a:extLst>
              <a:ext uri="{FF2B5EF4-FFF2-40B4-BE49-F238E27FC236}">
                <a16:creationId xmlns:a16="http://schemas.microsoft.com/office/drawing/2014/main" id="{CF3C9390-46D9-4FA7-D031-239C9866991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295AD9C-0FD8-1E51-4B93-EE9D1440D9C3}"/>
              </a:ext>
            </a:extLst>
          </p:cNvPr>
          <p:cNvSpPr>
            <a:spLocks noGrp="1"/>
          </p:cNvSpPr>
          <p:nvPr>
            <p:ph type="sldNum" sz="quarter" idx="12"/>
          </p:nvPr>
        </p:nvSpPr>
        <p:spPr/>
        <p:txBody>
          <a:bodyPr/>
          <a:lstStyle/>
          <a:p>
            <a:fld id="{F90D4972-166F-0E47-8D62-290A398E811D}" type="slidenum">
              <a:rPr lang="fr-FR" smtClean="0"/>
              <a:t>‹n°›</a:t>
            </a:fld>
            <a:endParaRPr lang="fr-FR"/>
          </a:p>
        </p:txBody>
      </p:sp>
    </p:spTree>
    <p:extLst>
      <p:ext uri="{BB962C8B-B14F-4D97-AF65-F5344CB8AC3E}">
        <p14:creationId xmlns:p14="http://schemas.microsoft.com/office/powerpoint/2010/main" val="78691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A79B2-B8D3-4955-B77F-4860B42407CA}"/>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7E9012F1-9A83-AD01-41D6-493F8AFBBAD1}"/>
              </a:ext>
            </a:extLst>
          </p:cNvPr>
          <p:cNvSpPr>
            <a:spLocks noGrp="1"/>
          </p:cNvSpPr>
          <p:nvPr>
            <p:ph type="dt" sz="half" idx="10"/>
          </p:nvPr>
        </p:nvSpPr>
        <p:spPr/>
        <p:txBody>
          <a:bodyPr/>
          <a:lstStyle/>
          <a:p>
            <a:fld id="{42078011-E229-C94A-9165-5DDD4D939032}" type="datetimeFigureOut">
              <a:rPr lang="fr-FR" smtClean="0"/>
              <a:t>06/02/2024</a:t>
            </a:fld>
            <a:endParaRPr lang="fr-FR"/>
          </a:p>
        </p:txBody>
      </p:sp>
      <p:sp>
        <p:nvSpPr>
          <p:cNvPr id="4" name="Espace réservé du pied de page 3">
            <a:extLst>
              <a:ext uri="{FF2B5EF4-FFF2-40B4-BE49-F238E27FC236}">
                <a16:creationId xmlns:a16="http://schemas.microsoft.com/office/drawing/2014/main" id="{07A61ACE-7CF0-F9C4-DFA6-C3EE02BFFAD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ED6C9C2-50EF-9772-93FF-95D198EE5F4F}"/>
              </a:ext>
            </a:extLst>
          </p:cNvPr>
          <p:cNvSpPr>
            <a:spLocks noGrp="1"/>
          </p:cNvSpPr>
          <p:nvPr>
            <p:ph type="sldNum" sz="quarter" idx="12"/>
          </p:nvPr>
        </p:nvSpPr>
        <p:spPr/>
        <p:txBody>
          <a:bodyPr/>
          <a:lstStyle/>
          <a:p>
            <a:fld id="{F90D4972-166F-0E47-8D62-290A398E811D}" type="slidenum">
              <a:rPr lang="fr-FR" smtClean="0"/>
              <a:t>‹n°›</a:t>
            </a:fld>
            <a:endParaRPr lang="fr-FR"/>
          </a:p>
        </p:txBody>
      </p:sp>
    </p:spTree>
    <p:extLst>
      <p:ext uri="{BB962C8B-B14F-4D97-AF65-F5344CB8AC3E}">
        <p14:creationId xmlns:p14="http://schemas.microsoft.com/office/powerpoint/2010/main" val="31665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6C016FA-B46F-DA0E-89B5-409EA056EA03}"/>
              </a:ext>
            </a:extLst>
          </p:cNvPr>
          <p:cNvSpPr>
            <a:spLocks noGrp="1"/>
          </p:cNvSpPr>
          <p:nvPr>
            <p:ph type="dt" sz="half" idx="10"/>
          </p:nvPr>
        </p:nvSpPr>
        <p:spPr/>
        <p:txBody>
          <a:bodyPr/>
          <a:lstStyle/>
          <a:p>
            <a:fld id="{42078011-E229-C94A-9165-5DDD4D939032}" type="datetimeFigureOut">
              <a:rPr lang="fr-FR" smtClean="0"/>
              <a:t>06/02/2024</a:t>
            </a:fld>
            <a:endParaRPr lang="fr-FR"/>
          </a:p>
        </p:txBody>
      </p:sp>
      <p:sp>
        <p:nvSpPr>
          <p:cNvPr id="3" name="Espace réservé du pied de page 2">
            <a:extLst>
              <a:ext uri="{FF2B5EF4-FFF2-40B4-BE49-F238E27FC236}">
                <a16:creationId xmlns:a16="http://schemas.microsoft.com/office/drawing/2014/main" id="{024D7BB6-3E2A-3230-9B4A-1C964791291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7CC259B-3DC1-D485-966F-3A62965DFFDA}"/>
              </a:ext>
            </a:extLst>
          </p:cNvPr>
          <p:cNvSpPr>
            <a:spLocks noGrp="1"/>
          </p:cNvSpPr>
          <p:nvPr>
            <p:ph type="sldNum" sz="quarter" idx="12"/>
          </p:nvPr>
        </p:nvSpPr>
        <p:spPr/>
        <p:txBody>
          <a:bodyPr/>
          <a:lstStyle/>
          <a:p>
            <a:fld id="{F90D4972-166F-0E47-8D62-290A398E811D}" type="slidenum">
              <a:rPr lang="fr-FR" smtClean="0"/>
              <a:t>‹n°›</a:t>
            </a:fld>
            <a:endParaRPr lang="fr-FR"/>
          </a:p>
        </p:txBody>
      </p:sp>
    </p:spTree>
    <p:extLst>
      <p:ext uri="{BB962C8B-B14F-4D97-AF65-F5344CB8AC3E}">
        <p14:creationId xmlns:p14="http://schemas.microsoft.com/office/powerpoint/2010/main" val="47779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AAC3DB-FEEB-677B-BA23-B3E454EFF33D}"/>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9D98DE11-4B31-E4CB-5A23-500D88C68C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B192C3B8-3DDC-8F40-79D2-4036A3EED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B3576D82-6595-DC37-A051-E28A705596AD}"/>
              </a:ext>
            </a:extLst>
          </p:cNvPr>
          <p:cNvSpPr>
            <a:spLocks noGrp="1"/>
          </p:cNvSpPr>
          <p:nvPr>
            <p:ph type="dt" sz="half" idx="10"/>
          </p:nvPr>
        </p:nvSpPr>
        <p:spPr/>
        <p:txBody>
          <a:bodyPr/>
          <a:lstStyle/>
          <a:p>
            <a:fld id="{42078011-E229-C94A-9165-5DDD4D939032}" type="datetimeFigureOut">
              <a:rPr lang="fr-FR" smtClean="0"/>
              <a:t>06/02/2024</a:t>
            </a:fld>
            <a:endParaRPr lang="fr-FR"/>
          </a:p>
        </p:txBody>
      </p:sp>
      <p:sp>
        <p:nvSpPr>
          <p:cNvPr id="6" name="Espace réservé du pied de page 5">
            <a:extLst>
              <a:ext uri="{FF2B5EF4-FFF2-40B4-BE49-F238E27FC236}">
                <a16:creationId xmlns:a16="http://schemas.microsoft.com/office/drawing/2014/main" id="{E6306955-925B-5ECD-CA2E-75C2B0E891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A7533E-BBE3-4A89-7FD1-CB09B547A8E1}"/>
              </a:ext>
            </a:extLst>
          </p:cNvPr>
          <p:cNvSpPr>
            <a:spLocks noGrp="1"/>
          </p:cNvSpPr>
          <p:nvPr>
            <p:ph type="sldNum" sz="quarter" idx="12"/>
          </p:nvPr>
        </p:nvSpPr>
        <p:spPr/>
        <p:txBody>
          <a:bodyPr/>
          <a:lstStyle/>
          <a:p>
            <a:fld id="{F90D4972-166F-0E47-8D62-290A398E811D}" type="slidenum">
              <a:rPr lang="fr-FR" smtClean="0"/>
              <a:t>‹n°›</a:t>
            </a:fld>
            <a:endParaRPr lang="fr-FR"/>
          </a:p>
        </p:txBody>
      </p:sp>
    </p:spTree>
    <p:extLst>
      <p:ext uri="{BB962C8B-B14F-4D97-AF65-F5344CB8AC3E}">
        <p14:creationId xmlns:p14="http://schemas.microsoft.com/office/powerpoint/2010/main" val="310873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36B22-1D12-6823-DBA2-3ECB38AE44A5}"/>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01B7E5BE-5284-F788-4AC1-E501E1643E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2E3B255-30E7-BFB3-E494-0D227C5FC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302FB28F-451C-A7BC-0205-2777541F74A6}"/>
              </a:ext>
            </a:extLst>
          </p:cNvPr>
          <p:cNvSpPr>
            <a:spLocks noGrp="1"/>
          </p:cNvSpPr>
          <p:nvPr>
            <p:ph type="dt" sz="half" idx="10"/>
          </p:nvPr>
        </p:nvSpPr>
        <p:spPr/>
        <p:txBody>
          <a:bodyPr/>
          <a:lstStyle/>
          <a:p>
            <a:fld id="{42078011-E229-C94A-9165-5DDD4D939032}" type="datetimeFigureOut">
              <a:rPr lang="fr-FR" smtClean="0"/>
              <a:t>06/02/2024</a:t>
            </a:fld>
            <a:endParaRPr lang="fr-FR"/>
          </a:p>
        </p:txBody>
      </p:sp>
      <p:sp>
        <p:nvSpPr>
          <p:cNvPr id="6" name="Espace réservé du pied de page 5">
            <a:extLst>
              <a:ext uri="{FF2B5EF4-FFF2-40B4-BE49-F238E27FC236}">
                <a16:creationId xmlns:a16="http://schemas.microsoft.com/office/drawing/2014/main" id="{EDF9AE4D-425A-DC2C-5CE3-68D7F382FE5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77E30E-514F-A2D2-55B6-86DE59ADA186}"/>
              </a:ext>
            </a:extLst>
          </p:cNvPr>
          <p:cNvSpPr>
            <a:spLocks noGrp="1"/>
          </p:cNvSpPr>
          <p:nvPr>
            <p:ph type="sldNum" sz="quarter" idx="12"/>
          </p:nvPr>
        </p:nvSpPr>
        <p:spPr/>
        <p:txBody>
          <a:bodyPr/>
          <a:lstStyle/>
          <a:p>
            <a:fld id="{F90D4972-166F-0E47-8D62-290A398E811D}" type="slidenum">
              <a:rPr lang="fr-FR" smtClean="0"/>
              <a:t>‹n°›</a:t>
            </a:fld>
            <a:endParaRPr lang="fr-FR"/>
          </a:p>
        </p:txBody>
      </p:sp>
    </p:spTree>
    <p:extLst>
      <p:ext uri="{BB962C8B-B14F-4D97-AF65-F5344CB8AC3E}">
        <p14:creationId xmlns:p14="http://schemas.microsoft.com/office/powerpoint/2010/main" val="265427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EFB88D0-A32D-1E0C-B401-622688880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4A98EC48-C896-72BD-2426-4B41AFB145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3FD890AE-3A1F-8AAD-3E6C-0A1627491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78011-E229-C94A-9165-5DDD4D939032}" type="datetimeFigureOut">
              <a:rPr lang="fr-FR" smtClean="0"/>
              <a:t>06/02/2024</a:t>
            </a:fld>
            <a:endParaRPr lang="fr-FR"/>
          </a:p>
        </p:txBody>
      </p:sp>
      <p:sp>
        <p:nvSpPr>
          <p:cNvPr id="5" name="Espace réservé du pied de page 4">
            <a:extLst>
              <a:ext uri="{FF2B5EF4-FFF2-40B4-BE49-F238E27FC236}">
                <a16:creationId xmlns:a16="http://schemas.microsoft.com/office/drawing/2014/main" id="{4E18C382-890D-6A15-605C-A866C037E5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27F45FB-8289-657C-AC22-97EBF95EE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D4972-166F-0E47-8D62-290A398E811D}" type="slidenum">
              <a:rPr lang="fr-FR" smtClean="0"/>
              <a:t>‹n°›</a:t>
            </a:fld>
            <a:endParaRPr lang="fr-FR"/>
          </a:p>
        </p:txBody>
      </p:sp>
    </p:spTree>
    <p:extLst>
      <p:ext uri="{BB962C8B-B14F-4D97-AF65-F5344CB8AC3E}">
        <p14:creationId xmlns:p14="http://schemas.microsoft.com/office/powerpoint/2010/main" val="827626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Gros plan d’un livre ouvert">
            <a:extLst>
              <a:ext uri="{FF2B5EF4-FFF2-40B4-BE49-F238E27FC236}">
                <a16:creationId xmlns:a16="http://schemas.microsoft.com/office/drawing/2014/main" id="{CEB0B0BE-803F-0D41-AECF-BF798398892C}"/>
              </a:ext>
            </a:extLst>
          </p:cNvPr>
          <p:cNvPicPr>
            <a:picLocks noChangeAspect="1"/>
          </p:cNvPicPr>
          <p:nvPr/>
        </p:nvPicPr>
        <p:blipFill rotWithShape="1">
          <a:blip r:embed="rId2"/>
          <a:srcRect l="5200"/>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7A752F5-36DB-F47E-11D2-9B3308B74F34}"/>
              </a:ext>
            </a:extLst>
          </p:cNvPr>
          <p:cNvSpPr>
            <a:spLocks noGrp="1"/>
          </p:cNvSpPr>
          <p:nvPr>
            <p:ph type="ctrTitle"/>
          </p:nvPr>
        </p:nvSpPr>
        <p:spPr>
          <a:xfrm>
            <a:off x="477980" y="834394"/>
            <a:ext cx="5242595" cy="3204134"/>
          </a:xfrm>
        </p:spPr>
        <p:txBody>
          <a:bodyPr anchor="b">
            <a:normAutofit/>
          </a:bodyPr>
          <a:lstStyle/>
          <a:p>
            <a:pPr algn="l"/>
            <a:r>
              <a:rPr lang="fr-FR" sz="4800" b="1" dirty="0"/>
              <a:t>DISTRIBUTION PAGES IMPRIMÉES</a:t>
            </a:r>
          </a:p>
        </p:txBody>
      </p:sp>
      <p:sp>
        <p:nvSpPr>
          <p:cNvPr id="3" name="Sous-titre 2">
            <a:extLst>
              <a:ext uri="{FF2B5EF4-FFF2-40B4-BE49-F238E27FC236}">
                <a16:creationId xmlns:a16="http://schemas.microsoft.com/office/drawing/2014/main" id="{B81EBDB1-D1DD-0B68-4164-AD0B1F943458}"/>
              </a:ext>
            </a:extLst>
          </p:cNvPr>
          <p:cNvSpPr>
            <a:spLocks noGrp="1"/>
          </p:cNvSpPr>
          <p:nvPr>
            <p:ph type="subTitle" idx="1"/>
          </p:nvPr>
        </p:nvSpPr>
        <p:spPr>
          <a:xfrm>
            <a:off x="477980" y="4872922"/>
            <a:ext cx="4023359" cy="1208141"/>
          </a:xfrm>
        </p:spPr>
        <p:txBody>
          <a:bodyPr>
            <a:normAutofit/>
          </a:bodyPr>
          <a:lstStyle/>
          <a:p>
            <a:pPr algn="l"/>
            <a:endParaRPr lang="fr-FR" sz="20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88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9" name="Rectangle 2560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AutoShape 2">
            <a:extLst>
              <a:ext uri="{FF2B5EF4-FFF2-40B4-BE49-F238E27FC236}">
                <a16:creationId xmlns:a16="http://schemas.microsoft.com/office/drawing/2014/main" id="{3BC1BB07-866A-AF44-564D-68425555173E}"/>
              </a:ext>
            </a:extLst>
          </p:cNvPr>
          <p:cNvSpPr>
            <a:spLocks noGrp="1" noChangeArrowheads="1"/>
          </p:cNvSpPr>
          <p:nvPr>
            <p:ph type="title"/>
          </p:nvPr>
        </p:nvSpPr>
        <p:spPr>
          <a:xfrm>
            <a:off x="401444" y="365125"/>
            <a:ext cx="5688073" cy="1807305"/>
          </a:xfrm>
        </p:spPr>
        <p:txBody>
          <a:bodyPr>
            <a:normAutofit/>
          </a:bodyPr>
          <a:lstStyle/>
          <a:p>
            <a:pPr eaLnBrk="1" hangingPunct="1"/>
            <a:r>
              <a:rPr lang="fr-CA" altLang="fr-FR" sz="4100" b="1" dirty="0"/>
              <a:t>Lieux, temps et manière d’utiliser les pages imprimées </a:t>
            </a:r>
            <a:r>
              <a:rPr lang="fr-FR" altLang="fr-FR" sz="4100" b="1" dirty="0"/>
              <a:t> </a:t>
            </a:r>
            <a:endParaRPr lang="fr-CA" altLang="fr-FR" sz="4100" b="1" dirty="0"/>
          </a:p>
        </p:txBody>
      </p:sp>
      <p:sp>
        <p:nvSpPr>
          <p:cNvPr id="25603" name="Rectangle 3">
            <a:extLst>
              <a:ext uri="{FF2B5EF4-FFF2-40B4-BE49-F238E27FC236}">
                <a16:creationId xmlns:a16="http://schemas.microsoft.com/office/drawing/2014/main" id="{C7EFA3D2-19CB-BDC7-BB02-C30D87984D37}"/>
              </a:ext>
            </a:extLst>
          </p:cNvPr>
          <p:cNvSpPr>
            <a:spLocks noGrp="1" noChangeArrowheads="1"/>
          </p:cNvSpPr>
          <p:nvPr>
            <p:ph type="body" idx="1"/>
          </p:nvPr>
        </p:nvSpPr>
        <p:spPr>
          <a:xfrm>
            <a:off x="278780" y="2333297"/>
            <a:ext cx="5810736" cy="4159578"/>
          </a:xfrm>
        </p:spPr>
        <p:txBody>
          <a:bodyPr>
            <a:normAutofit/>
          </a:bodyPr>
          <a:lstStyle/>
          <a:p>
            <a:pPr eaLnBrk="1" hangingPunct="1"/>
            <a:r>
              <a:rPr lang="fr-CA" altLang="fr-FR" dirty="0"/>
              <a:t>Travail</a:t>
            </a:r>
          </a:p>
          <a:p>
            <a:pPr eaLnBrk="1" hangingPunct="1"/>
            <a:r>
              <a:rPr lang="fr-CA" altLang="fr-FR" dirty="0"/>
              <a:t>Vacances</a:t>
            </a:r>
          </a:p>
          <a:p>
            <a:pPr eaLnBrk="1" hangingPunct="1"/>
            <a:r>
              <a:rPr lang="fr-CA" altLang="fr-FR" dirty="0"/>
              <a:t>Voisinage</a:t>
            </a:r>
          </a:p>
          <a:p>
            <a:pPr eaLnBrk="1" hangingPunct="1"/>
            <a:r>
              <a:rPr lang="fr-CA" altLang="fr-FR" dirty="0"/>
              <a:t>Territoire de l’église</a:t>
            </a:r>
          </a:p>
          <a:p>
            <a:pPr eaLnBrk="1" hangingPunct="1"/>
            <a:r>
              <a:rPr lang="fr-CA" altLang="fr-FR" dirty="0"/>
              <a:t>Période de Noël ou Pâques</a:t>
            </a:r>
          </a:p>
          <a:p>
            <a:pPr eaLnBrk="1" hangingPunct="1"/>
            <a:r>
              <a:rPr lang="fr-CA" altLang="fr-FR" dirty="0"/>
              <a:t>Événements spéciaux - Concert</a:t>
            </a:r>
          </a:p>
          <a:p>
            <a:pPr eaLnBrk="1" hangingPunct="1"/>
            <a:r>
              <a:rPr lang="fr-CA" altLang="fr-FR" dirty="0"/>
              <a:t>Projets spéciaux( l’hôpital, par exemple)</a:t>
            </a:r>
          </a:p>
        </p:txBody>
      </p:sp>
      <p:pic>
        <p:nvPicPr>
          <p:cNvPr id="25605" name="Picture 25604">
            <a:extLst>
              <a:ext uri="{FF2B5EF4-FFF2-40B4-BE49-F238E27FC236}">
                <a16:creationId xmlns:a16="http://schemas.microsoft.com/office/drawing/2014/main" id="{BC894626-485D-D5DD-2D55-D038EA299C18}"/>
              </a:ext>
            </a:extLst>
          </p:cNvPr>
          <p:cNvPicPr>
            <a:picLocks noChangeAspect="1"/>
          </p:cNvPicPr>
          <p:nvPr/>
        </p:nvPicPr>
        <p:blipFill rotWithShape="1">
          <a:blip r:embed="rId2"/>
          <a:srcRect l="18357" r="2382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2" name="Rectangle 2663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AutoShape 2">
            <a:extLst>
              <a:ext uri="{FF2B5EF4-FFF2-40B4-BE49-F238E27FC236}">
                <a16:creationId xmlns:a16="http://schemas.microsoft.com/office/drawing/2014/main" id="{400F29BD-F3D3-CE31-179F-AA584CADE369}"/>
              </a:ext>
            </a:extLst>
          </p:cNvPr>
          <p:cNvSpPr>
            <a:spLocks noGrp="1" noChangeArrowheads="1"/>
          </p:cNvSpPr>
          <p:nvPr>
            <p:ph type="title"/>
          </p:nvPr>
        </p:nvSpPr>
        <p:spPr>
          <a:xfrm>
            <a:off x="838200" y="365125"/>
            <a:ext cx="10515600" cy="1325563"/>
          </a:xfrm>
        </p:spPr>
        <p:txBody>
          <a:bodyPr>
            <a:normAutofit/>
          </a:bodyPr>
          <a:lstStyle/>
          <a:p>
            <a:pPr eaLnBrk="1" hangingPunct="1"/>
            <a:r>
              <a:rPr lang="fr-CA" altLang="fr-FR" sz="5400"/>
              <a:t> Ellen G. dit:</a:t>
            </a:r>
          </a:p>
        </p:txBody>
      </p:sp>
      <p:sp>
        <p:nvSpPr>
          <p:cNvPr id="2663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3">
            <a:extLst>
              <a:ext uri="{FF2B5EF4-FFF2-40B4-BE49-F238E27FC236}">
                <a16:creationId xmlns:a16="http://schemas.microsoft.com/office/drawing/2014/main" id="{57CF9B27-B869-2B4C-BCC2-5EDC4EA5CB8F}"/>
              </a:ext>
            </a:extLst>
          </p:cNvPr>
          <p:cNvSpPr>
            <a:spLocks noGrp="1" noChangeArrowheads="1"/>
          </p:cNvSpPr>
          <p:nvPr>
            <p:ph type="body" idx="1"/>
          </p:nvPr>
        </p:nvSpPr>
        <p:spPr>
          <a:xfrm>
            <a:off x="838200" y="1929384"/>
            <a:ext cx="10515600" cy="4251960"/>
          </a:xfrm>
        </p:spPr>
        <p:txBody>
          <a:bodyPr>
            <a:normAutofit/>
          </a:bodyPr>
          <a:lstStyle/>
          <a:p>
            <a:pPr eaLnBrk="1" hangingPunct="1"/>
            <a:r>
              <a:rPr lang="fr-CA" altLang="fr-FR" sz="3600" i="1" dirty="0"/>
              <a:t>« Les publications qui contiennent des précieuses vérités devraient être dans les chambres des patients ou être là où ils peuvent facilement avoir accès à elles.</a:t>
            </a:r>
            <a:r>
              <a:rPr lang="fr-CA" altLang="fr-FR" sz="3600" dirty="0"/>
              <a:t>  </a:t>
            </a:r>
            <a:r>
              <a:rPr lang="fr-CA" altLang="fr-FR" sz="3600" b="1" dirty="0"/>
              <a:t>(Évangéliser,   p. 96)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6" name="Rectangle 2765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AutoShape 2">
            <a:extLst>
              <a:ext uri="{FF2B5EF4-FFF2-40B4-BE49-F238E27FC236}">
                <a16:creationId xmlns:a16="http://schemas.microsoft.com/office/drawing/2014/main" id="{D3A09DA4-5E2E-3F4F-37A5-B7D150DDF0F1}"/>
              </a:ext>
            </a:extLst>
          </p:cNvPr>
          <p:cNvSpPr>
            <a:spLocks noGrp="1" noChangeArrowheads="1"/>
          </p:cNvSpPr>
          <p:nvPr>
            <p:ph type="title"/>
          </p:nvPr>
        </p:nvSpPr>
        <p:spPr>
          <a:xfrm>
            <a:off x="838200" y="365125"/>
            <a:ext cx="10515600" cy="1325563"/>
          </a:xfrm>
        </p:spPr>
        <p:txBody>
          <a:bodyPr>
            <a:normAutofit/>
          </a:bodyPr>
          <a:lstStyle/>
          <a:p>
            <a:pPr eaLnBrk="1" hangingPunct="1"/>
            <a:r>
              <a:rPr lang="fr-CA" altLang="fr-FR" sz="4200"/>
              <a:t>Former les membres pour l’œuvre missionnaire</a:t>
            </a:r>
          </a:p>
        </p:txBody>
      </p:sp>
      <p:sp>
        <p:nvSpPr>
          <p:cNvPr id="2765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Rectangle 3">
            <a:extLst>
              <a:ext uri="{FF2B5EF4-FFF2-40B4-BE49-F238E27FC236}">
                <a16:creationId xmlns:a16="http://schemas.microsoft.com/office/drawing/2014/main" id="{75EB6A98-FB5F-C26D-0A17-CFC83AF95BE0}"/>
              </a:ext>
            </a:extLst>
          </p:cNvPr>
          <p:cNvSpPr>
            <a:spLocks noGrp="1" noChangeArrowheads="1"/>
          </p:cNvSpPr>
          <p:nvPr>
            <p:ph type="body" idx="1"/>
          </p:nvPr>
        </p:nvSpPr>
        <p:spPr>
          <a:xfrm>
            <a:off x="838200" y="1929384"/>
            <a:ext cx="10515600" cy="4251960"/>
          </a:xfrm>
        </p:spPr>
        <p:txBody>
          <a:bodyPr>
            <a:normAutofit/>
          </a:bodyPr>
          <a:lstStyle/>
          <a:p>
            <a:pPr eaLnBrk="1" hangingPunct="1"/>
            <a:r>
              <a:rPr lang="fr-FR" altLang="fr-FR" sz="3200" dirty="0"/>
              <a:t>Évangélisation par amitié (une âme pour Christ)</a:t>
            </a:r>
          </a:p>
          <a:p>
            <a:pPr eaLnBrk="1" hangingPunct="1"/>
            <a:r>
              <a:rPr lang="fr-FR" altLang="fr-FR" sz="3200" dirty="0"/>
              <a:t>La méthode du porte-à-porte</a:t>
            </a:r>
          </a:p>
          <a:p>
            <a:pPr eaLnBrk="1" hangingPunct="1"/>
            <a:r>
              <a:rPr lang="fr-FR" altLang="fr-FR" sz="3200" dirty="0"/>
              <a:t>Comment donner une étude biblique</a:t>
            </a:r>
          </a:p>
          <a:p>
            <a:pPr eaLnBrk="1" hangingPunct="1"/>
            <a:r>
              <a:rPr lang="fr-FR" altLang="fr-FR" sz="3200" dirty="0"/>
              <a:t>La méthodologie des unités d’action de l’École du sabbat</a:t>
            </a:r>
          </a:p>
          <a:p>
            <a:pPr eaLnBrk="1" hangingPunct="1"/>
            <a:r>
              <a:rPr lang="fr-FR" altLang="fr-FR" sz="3200" dirty="0"/>
              <a:t>La stratégie des petits groupes de disciples</a:t>
            </a:r>
          </a:p>
          <a:p>
            <a:pPr eaLnBrk="1" hangingPunct="1"/>
            <a:r>
              <a:rPr lang="fr-FR" altLang="fr-FR" sz="3200" dirty="0"/>
              <a:t>Action missionnaire -  distribution de littérature </a:t>
            </a:r>
            <a:endParaRPr lang="fr-CA" altLang="fr-F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0" name="Rectangle 2867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2" name="Freeform: Shape 2868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8674" name="AutoShape 2">
            <a:extLst>
              <a:ext uri="{FF2B5EF4-FFF2-40B4-BE49-F238E27FC236}">
                <a16:creationId xmlns:a16="http://schemas.microsoft.com/office/drawing/2014/main" id="{DB9149E2-5A7F-ABFC-DC9A-30890B09D165}"/>
              </a:ext>
            </a:extLst>
          </p:cNvPr>
          <p:cNvSpPr>
            <a:spLocks noGrp="1" noChangeArrowheads="1"/>
          </p:cNvSpPr>
          <p:nvPr>
            <p:ph type="title"/>
          </p:nvPr>
        </p:nvSpPr>
        <p:spPr>
          <a:xfrm>
            <a:off x="838200" y="401221"/>
            <a:ext cx="10515600" cy="1348065"/>
          </a:xfrm>
        </p:spPr>
        <p:txBody>
          <a:bodyPr>
            <a:normAutofit/>
          </a:bodyPr>
          <a:lstStyle/>
          <a:p>
            <a:pPr eaLnBrk="1" hangingPunct="1"/>
            <a:r>
              <a:rPr lang="fr-CA" altLang="fr-FR" sz="5400">
                <a:solidFill>
                  <a:srgbClr val="FFFFFF"/>
                </a:solidFill>
              </a:rPr>
              <a:t> Ellen G. White dit:</a:t>
            </a:r>
          </a:p>
        </p:txBody>
      </p:sp>
      <p:sp>
        <p:nvSpPr>
          <p:cNvPr id="28675" name="Rectangle 3">
            <a:extLst>
              <a:ext uri="{FF2B5EF4-FFF2-40B4-BE49-F238E27FC236}">
                <a16:creationId xmlns:a16="http://schemas.microsoft.com/office/drawing/2014/main" id="{AEEEC714-B8ED-7696-7D90-1D227B7DB7AD}"/>
              </a:ext>
            </a:extLst>
          </p:cNvPr>
          <p:cNvSpPr>
            <a:spLocks noGrp="1" noChangeArrowheads="1"/>
          </p:cNvSpPr>
          <p:nvPr>
            <p:ph type="body" idx="1"/>
          </p:nvPr>
        </p:nvSpPr>
        <p:spPr>
          <a:xfrm>
            <a:off x="301082" y="2347414"/>
            <a:ext cx="11363093" cy="4026456"/>
          </a:xfrm>
        </p:spPr>
        <p:txBody>
          <a:bodyPr>
            <a:normAutofit/>
          </a:bodyPr>
          <a:lstStyle/>
          <a:p>
            <a:pPr eaLnBrk="1" hangingPunct="1"/>
            <a:r>
              <a:rPr lang="fr-FR" altLang="fr-FR" sz="3200" i="1" dirty="0"/>
              <a:t>« Pour qu’une personne soit capable d’enseigner la vérité à ceux qui sont dans les ténèbres, il faut recevoir la préparation nécessaire. Tous ceux qui envisagent de travailler dans l’évangélisation devraient entrer en contact avec nos écoles missionnaires. Ils devraient comprendre qu’il leur faut devenir des apprentis pour pouvoir exercer le métier de gagneurs d’âmes. »</a:t>
            </a:r>
            <a:r>
              <a:rPr lang="fr-FR" altLang="fr-FR" sz="3200" dirty="0"/>
              <a:t>  </a:t>
            </a:r>
            <a:r>
              <a:rPr lang="fr-FR" altLang="fr-FR" sz="3200" b="1" dirty="0"/>
              <a:t>Évangéliser, p. 104</a:t>
            </a:r>
            <a:endParaRPr lang="fr-CA" altLang="fr-FR" sz="3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7A1D56-D802-24A9-DA23-5CB838EA899C}"/>
              </a:ext>
            </a:extLst>
          </p:cNvPr>
          <p:cNvSpPr>
            <a:spLocks noGrp="1"/>
          </p:cNvSpPr>
          <p:nvPr>
            <p:ph type="title"/>
          </p:nvPr>
        </p:nvSpPr>
        <p:spPr>
          <a:xfrm>
            <a:off x="4143564" y="647700"/>
            <a:ext cx="3259479" cy="5557838"/>
          </a:xfrm>
        </p:spPr>
        <p:txBody>
          <a:bodyPr anchor="ctr">
            <a:normAutofit/>
          </a:bodyPr>
          <a:lstStyle/>
          <a:p>
            <a:r>
              <a:rPr lang="fr-FR" sz="3600" dirty="0"/>
              <a:t>DISTRIBUTION PAGES IMPRIMÉES</a:t>
            </a:r>
          </a:p>
        </p:txBody>
      </p:sp>
      <p:pic>
        <p:nvPicPr>
          <p:cNvPr id="19461" name="Picture 19460" descr="Gros plan des pages en forme de cœur d'un livre">
            <a:extLst>
              <a:ext uri="{FF2B5EF4-FFF2-40B4-BE49-F238E27FC236}">
                <a16:creationId xmlns:a16="http://schemas.microsoft.com/office/drawing/2014/main" id="{C80E1423-DBAA-B245-AA3F-54182B365367}"/>
              </a:ext>
            </a:extLst>
          </p:cNvPr>
          <p:cNvPicPr>
            <a:picLocks noChangeAspect="1"/>
          </p:cNvPicPr>
          <p:nvPr/>
        </p:nvPicPr>
        <p:blipFill rotWithShape="1">
          <a:blip r:embed="rId2"/>
          <a:srcRect l="30178" r="29483" b="-2"/>
          <a:stretch/>
        </p:blipFill>
        <p:spPr>
          <a:xfrm>
            <a:off x="20" y="-1"/>
            <a:ext cx="4143544" cy="6856413"/>
          </a:xfrm>
          <a:custGeom>
            <a:avLst/>
            <a:gdLst/>
            <a:ahLst/>
            <a:cxnLst/>
            <a:rect l="l" t="t" r="r" b="b"/>
            <a:pathLst>
              <a:path w="4143564" h="6856413">
                <a:moveTo>
                  <a:pt x="0" y="0"/>
                </a:moveTo>
                <a:lnTo>
                  <a:pt x="4141667" y="0"/>
                </a:lnTo>
                <a:lnTo>
                  <a:pt x="4141086" y="145208"/>
                </a:lnTo>
                <a:cubicBezTo>
                  <a:pt x="4109790" y="1611281"/>
                  <a:pt x="3796834" y="3077353"/>
                  <a:pt x="4047199" y="4543426"/>
                </a:cubicBezTo>
                <a:cubicBezTo>
                  <a:pt x="4172382" y="5276463"/>
                  <a:pt x="4156734" y="6009499"/>
                  <a:pt x="4105878" y="6742536"/>
                </a:cubicBezTo>
                <a:lnTo>
                  <a:pt x="4096763" y="6856413"/>
                </a:lnTo>
                <a:lnTo>
                  <a:pt x="0" y="6856413"/>
                </a:lnTo>
                <a:close/>
              </a:path>
            </a:pathLst>
          </a:custGeom>
        </p:spPr>
      </p:pic>
      <p:sp>
        <p:nvSpPr>
          <p:cNvPr id="19459" name="Rectangle 3">
            <a:extLst>
              <a:ext uri="{FF2B5EF4-FFF2-40B4-BE49-F238E27FC236}">
                <a16:creationId xmlns:a16="http://schemas.microsoft.com/office/drawing/2014/main" id="{49C663D7-AD5C-2C61-4FEA-6EE14AF3A30E}"/>
              </a:ext>
            </a:extLst>
          </p:cNvPr>
          <p:cNvSpPr>
            <a:spLocks noGrp="1" noChangeArrowheads="1"/>
          </p:cNvSpPr>
          <p:nvPr>
            <p:ph type="body" idx="1"/>
          </p:nvPr>
        </p:nvSpPr>
        <p:spPr>
          <a:xfrm>
            <a:off x="6924907" y="647700"/>
            <a:ext cx="4784494" cy="5557838"/>
          </a:xfrm>
        </p:spPr>
        <p:txBody>
          <a:bodyPr anchor="ctr">
            <a:normAutofit/>
          </a:bodyPr>
          <a:lstStyle/>
          <a:p>
            <a:pPr eaLnBrk="1" hangingPunct="1">
              <a:defRPr/>
            </a:pPr>
            <a:r>
              <a:rPr lang="fr-FR" sz="3200" dirty="0"/>
              <a:t>Former les membres à apprendre à évangéliser par les pages imprimées.</a:t>
            </a:r>
          </a:p>
          <a:p>
            <a:pPr eaLnBrk="1" hangingPunct="1">
              <a:defRPr/>
            </a:pPr>
            <a:r>
              <a:rPr lang="fr-FR" sz="3200" dirty="0"/>
              <a:t>Nos membres doivent être formés pour distribuer les pages imprimées.</a:t>
            </a:r>
          </a:p>
          <a:p>
            <a:pPr marL="0" indent="0">
              <a:buNone/>
              <a:defRPr/>
            </a:pPr>
            <a:r>
              <a:rPr lang="fr-FR" sz="3200" dirty="0"/>
              <a:t>  </a:t>
            </a:r>
            <a:endParaRPr lang="fr-CA"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calcmode="lin" valueType="num">
                                      <p:cBhvr additive="base">
                                        <p:cTn id="17"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1" name="Rectangle 1844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AutoShape 2">
            <a:extLst>
              <a:ext uri="{FF2B5EF4-FFF2-40B4-BE49-F238E27FC236}">
                <a16:creationId xmlns:a16="http://schemas.microsoft.com/office/drawing/2014/main" id="{4A19D987-A00E-6411-0F2D-6ECB89300DBC}"/>
              </a:ext>
            </a:extLst>
          </p:cNvPr>
          <p:cNvSpPr>
            <a:spLocks noGrp="1" noChangeArrowheads="1"/>
          </p:cNvSpPr>
          <p:nvPr>
            <p:ph type="title"/>
          </p:nvPr>
        </p:nvSpPr>
        <p:spPr>
          <a:xfrm>
            <a:off x="4654296" y="329184"/>
            <a:ext cx="6894576" cy="1783080"/>
          </a:xfrm>
        </p:spPr>
        <p:txBody>
          <a:bodyPr anchor="b">
            <a:normAutofit/>
          </a:bodyPr>
          <a:lstStyle/>
          <a:p>
            <a:pPr eaLnBrk="1" hangingPunct="1"/>
            <a:r>
              <a:rPr lang="fr-FR" altLang="fr-FR" sz="5400"/>
              <a:t>Ellen G. White dit :</a:t>
            </a:r>
            <a:endParaRPr lang="fr-CA" altLang="fr-FR" sz="5400"/>
          </a:p>
        </p:txBody>
      </p:sp>
      <p:pic>
        <p:nvPicPr>
          <p:cNvPr id="18437" name="Picture 18436" descr="Plusieurs points d’interrogation sur fond noir">
            <a:extLst>
              <a:ext uri="{FF2B5EF4-FFF2-40B4-BE49-F238E27FC236}">
                <a16:creationId xmlns:a16="http://schemas.microsoft.com/office/drawing/2014/main" id="{8DFBFBB4-E469-5120-45F1-070854BBD4F2}"/>
              </a:ext>
            </a:extLst>
          </p:cNvPr>
          <p:cNvPicPr>
            <a:picLocks noChangeAspect="1"/>
          </p:cNvPicPr>
          <p:nvPr/>
        </p:nvPicPr>
        <p:blipFill rotWithShape="1">
          <a:blip r:embed="rId2"/>
          <a:srcRect l="63144" r="810"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844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Rectangle 3">
            <a:extLst>
              <a:ext uri="{FF2B5EF4-FFF2-40B4-BE49-F238E27FC236}">
                <a16:creationId xmlns:a16="http://schemas.microsoft.com/office/drawing/2014/main" id="{6425B134-2BE7-BD26-E7B4-E52F765BF754}"/>
              </a:ext>
            </a:extLst>
          </p:cNvPr>
          <p:cNvSpPr>
            <a:spLocks noGrp="1" noChangeArrowheads="1"/>
          </p:cNvSpPr>
          <p:nvPr>
            <p:ph type="body" idx="1"/>
          </p:nvPr>
        </p:nvSpPr>
        <p:spPr>
          <a:xfrm>
            <a:off x="4226313" y="2706624"/>
            <a:ext cx="7683190" cy="3483864"/>
          </a:xfrm>
        </p:spPr>
        <p:txBody>
          <a:bodyPr>
            <a:normAutofit lnSpcReduction="10000"/>
          </a:bodyPr>
          <a:lstStyle/>
          <a:p>
            <a:pPr eaLnBrk="1" hangingPunct="1"/>
            <a:r>
              <a:rPr lang="fr-FR" altLang="fr-FR" dirty="0"/>
              <a:t>« </a:t>
            </a:r>
            <a:r>
              <a:rPr lang="fr-FR" altLang="fr-FR" i="1" dirty="0"/>
              <a:t>Que les brochures, les journaux et les livres, soient distribués dans toutes les directions. Partout où vous allez, emportez toujours avec vous un paquet de traités sélectionnés, que vous pouvez distribuer quand vous aurez l'occasion. »</a:t>
            </a:r>
            <a:r>
              <a:rPr lang="fr-FR" altLang="fr-FR" dirty="0"/>
              <a:t> </a:t>
            </a:r>
            <a:r>
              <a:rPr lang="fr-FR" altLang="fr-FR" i="1" dirty="0" err="1"/>
              <a:t>Review</a:t>
            </a:r>
            <a:r>
              <a:rPr lang="fr-FR" altLang="fr-FR" i="1" dirty="0"/>
              <a:t> and Herald,</a:t>
            </a:r>
            <a:r>
              <a:rPr lang="fr-FR" altLang="fr-FR" dirty="0"/>
              <a:t> 10 Juin, 1880. [Traduction libre]</a:t>
            </a:r>
            <a:br>
              <a:rPr lang="fr-FR" altLang="fr-FR" dirty="0"/>
            </a:br>
            <a:br>
              <a:rPr lang="fr-FR" altLang="fr-FR" dirty="0"/>
            </a:br>
            <a:endParaRPr lang="fr-CA" alt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5" name="Rectangle 1946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AutoShape 2">
            <a:extLst>
              <a:ext uri="{FF2B5EF4-FFF2-40B4-BE49-F238E27FC236}">
                <a16:creationId xmlns:a16="http://schemas.microsoft.com/office/drawing/2014/main" id="{DEF02FAD-C9C1-2675-2EBB-0B11E299BCB3}"/>
              </a:ext>
            </a:extLst>
          </p:cNvPr>
          <p:cNvSpPr>
            <a:spLocks noGrp="1" noChangeArrowheads="1"/>
          </p:cNvSpPr>
          <p:nvPr>
            <p:ph type="title"/>
          </p:nvPr>
        </p:nvSpPr>
        <p:spPr>
          <a:xfrm>
            <a:off x="345688" y="365125"/>
            <a:ext cx="5962785" cy="1807305"/>
          </a:xfrm>
        </p:spPr>
        <p:txBody>
          <a:bodyPr>
            <a:normAutofit/>
          </a:bodyPr>
          <a:lstStyle/>
          <a:p>
            <a:pPr eaLnBrk="1" hangingPunct="1"/>
            <a:r>
              <a:rPr lang="fr-CA" altLang="fr-FR" dirty="0"/>
              <a:t> </a:t>
            </a:r>
            <a:r>
              <a:rPr lang="fr-CA" altLang="fr-FR" b="1" dirty="0"/>
              <a:t>Ellen G. déclare:</a:t>
            </a:r>
          </a:p>
        </p:txBody>
      </p:sp>
      <p:sp>
        <p:nvSpPr>
          <p:cNvPr id="19459" name="Rectangle 3">
            <a:extLst>
              <a:ext uri="{FF2B5EF4-FFF2-40B4-BE49-F238E27FC236}">
                <a16:creationId xmlns:a16="http://schemas.microsoft.com/office/drawing/2014/main" id="{35C8DED8-7A82-1B32-BB67-FFB7754C7EE3}"/>
              </a:ext>
            </a:extLst>
          </p:cNvPr>
          <p:cNvSpPr>
            <a:spLocks noGrp="1" noChangeArrowheads="1"/>
          </p:cNvSpPr>
          <p:nvPr>
            <p:ph type="body" idx="1"/>
          </p:nvPr>
        </p:nvSpPr>
        <p:spPr>
          <a:xfrm>
            <a:off x="267629" y="2333297"/>
            <a:ext cx="5821887" cy="4159578"/>
          </a:xfrm>
        </p:spPr>
        <p:txBody>
          <a:bodyPr>
            <a:normAutofit/>
          </a:bodyPr>
          <a:lstStyle/>
          <a:p>
            <a:pPr eaLnBrk="1" hangingPunct="1"/>
            <a:r>
              <a:rPr lang="fr-FR" altLang="fr-FR" sz="3200" i="1" dirty="0"/>
              <a:t>«Que chaque croyant répande des traités, des brochures et des livres contenant le message pour notre temps.</a:t>
            </a:r>
            <a:r>
              <a:rPr lang="fr-FR" altLang="fr-FR" sz="3200" dirty="0"/>
              <a:t> » </a:t>
            </a:r>
          </a:p>
          <a:p>
            <a:pPr eaLnBrk="1" hangingPunct="1"/>
            <a:r>
              <a:rPr lang="fr-FR" altLang="fr-FR" sz="3200" i="1" dirty="0" err="1"/>
              <a:t>Southern</a:t>
            </a:r>
            <a:r>
              <a:rPr lang="fr-FR" altLang="fr-FR" sz="3200" i="1" dirty="0"/>
              <a:t> Watchman</a:t>
            </a:r>
            <a:r>
              <a:rPr lang="fr-FR" altLang="fr-FR" sz="3200" dirty="0"/>
              <a:t> 5 Janvier 1904 </a:t>
            </a:r>
            <a:endParaRPr lang="fr-CA" altLang="fr-FR" sz="3200" dirty="0"/>
          </a:p>
        </p:txBody>
      </p:sp>
      <p:pic>
        <p:nvPicPr>
          <p:cNvPr id="19461" name="Picture 19460" descr="Un livre ouvert">
            <a:extLst>
              <a:ext uri="{FF2B5EF4-FFF2-40B4-BE49-F238E27FC236}">
                <a16:creationId xmlns:a16="http://schemas.microsoft.com/office/drawing/2014/main" id="{C555A1AF-94A7-2864-EE9C-F455753A6E85}"/>
              </a:ext>
            </a:extLst>
          </p:cNvPr>
          <p:cNvPicPr>
            <a:picLocks noChangeAspect="1"/>
          </p:cNvPicPr>
          <p:nvPr/>
        </p:nvPicPr>
        <p:blipFill rotWithShape="1">
          <a:blip r:embed="rId2"/>
          <a:srcRect l="20328" r="2163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9" name="Rectangle 2048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485" name="Picture 20484" descr="Puzzle blanc avec une pièce rouge">
            <a:extLst>
              <a:ext uri="{FF2B5EF4-FFF2-40B4-BE49-F238E27FC236}">
                <a16:creationId xmlns:a16="http://schemas.microsoft.com/office/drawing/2014/main" id="{7DBAE8DC-E0D1-2522-6938-A2E40CA001BD}"/>
              </a:ext>
            </a:extLst>
          </p:cNvPr>
          <p:cNvPicPr>
            <a:picLocks noChangeAspect="1"/>
          </p:cNvPicPr>
          <p:nvPr/>
        </p:nvPicPr>
        <p:blipFill rotWithShape="1">
          <a:blip r:embed="rId2"/>
          <a:srcRect l="30889" r="29285"/>
          <a:stretch/>
        </p:blipFill>
        <p:spPr>
          <a:xfrm>
            <a:off x="0" y="301093"/>
            <a:ext cx="5183580"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049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482" name="AutoShape 2">
            <a:extLst>
              <a:ext uri="{FF2B5EF4-FFF2-40B4-BE49-F238E27FC236}">
                <a16:creationId xmlns:a16="http://schemas.microsoft.com/office/drawing/2014/main" id="{1917C62B-19C4-467D-1EDF-FFD7D5B82972}"/>
              </a:ext>
            </a:extLst>
          </p:cNvPr>
          <p:cNvSpPr>
            <a:spLocks noGrp="1" noChangeArrowheads="1"/>
          </p:cNvSpPr>
          <p:nvPr>
            <p:ph type="title"/>
          </p:nvPr>
        </p:nvSpPr>
        <p:spPr>
          <a:xfrm>
            <a:off x="5408341" y="407987"/>
            <a:ext cx="6140191" cy="1325563"/>
          </a:xfrm>
        </p:spPr>
        <p:txBody>
          <a:bodyPr>
            <a:normAutofit/>
          </a:bodyPr>
          <a:lstStyle/>
          <a:p>
            <a:pPr eaLnBrk="1" hangingPunct="1"/>
            <a:r>
              <a:rPr lang="fr-CA" altLang="fr-FR" b="1" dirty="0"/>
              <a:t>La déclaration d’Ellen G. White</a:t>
            </a:r>
          </a:p>
        </p:txBody>
      </p:sp>
      <p:sp>
        <p:nvSpPr>
          <p:cNvPr id="20483" name="Rectangle 3">
            <a:extLst>
              <a:ext uri="{FF2B5EF4-FFF2-40B4-BE49-F238E27FC236}">
                <a16:creationId xmlns:a16="http://schemas.microsoft.com/office/drawing/2014/main" id="{B15E0734-3C5F-F0A2-5918-5EE00CA79F52}"/>
              </a:ext>
            </a:extLst>
          </p:cNvPr>
          <p:cNvSpPr>
            <a:spLocks noGrp="1" noChangeArrowheads="1"/>
          </p:cNvSpPr>
          <p:nvPr>
            <p:ph type="body" idx="1"/>
          </p:nvPr>
        </p:nvSpPr>
        <p:spPr>
          <a:xfrm>
            <a:off x="5408341" y="1868487"/>
            <a:ext cx="6389649" cy="4799942"/>
          </a:xfrm>
        </p:spPr>
        <p:txBody>
          <a:bodyPr>
            <a:normAutofit/>
          </a:bodyPr>
          <a:lstStyle/>
          <a:p>
            <a:pPr eaLnBrk="1" hangingPunct="1"/>
            <a:r>
              <a:rPr lang="fr-FR" altLang="fr-FR" dirty="0"/>
              <a:t>« Nous sommes </a:t>
            </a:r>
            <a:r>
              <a:rPr lang="fr-FR" altLang="fr-FR" b="1" i="1" dirty="0"/>
              <a:t>ouvriers avec Dieu</a:t>
            </a:r>
            <a:r>
              <a:rPr lang="fr-FR" altLang="fr-FR" i="1" dirty="0"/>
              <a:t>. </a:t>
            </a:r>
            <a:r>
              <a:rPr lang="fr-FR" altLang="fr-FR" dirty="0"/>
              <a:t>Quelle que soit notre position, - que nous soyons présidents de fédérations, ministres du culte, enseignants, étudiants ou membres laïcs, - nous sommes responsables devant le Seigneur de tirer le maximum de nos possibilités pour éclairer ceux qui ont besoin de la vérité présente… » </a:t>
            </a:r>
            <a:endParaRPr lang="fr-CA" alt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3" name="Freeform: Shape 2151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18" name="Arc 215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506" name="Rectangle 3">
            <a:extLst>
              <a:ext uri="{FF2B5EF4-FFF2-40B4-BE49-F238E27FC236}">
                <a16:creationId xmlns:a16="http://schemas.microsoft.com/office/drawing/2014/main" id="{E4310F66-5360-4320-0036-87CEF3AD270F}"/>
              </a:ext>
            </a:extLst>
          </p:cNvPr>
          <p:cNvSpPr>
            <a:spLocks noGrp="1" noChangeArrowheads="1"/>
          </p:cNvSpPr>
          <p:nvPr>
            <p:ph type="body" idx="1"/>
          </p:nvPr>
        </p:nvSpPr>
        <p:spPr>
          <a:xfrm>
            <a:off x="555710" y="1825625"/>
            <a:ext cx="11080580" cy="4351338"/>
          </a:xfrm>
        </p:spPr>
        <p:txBody>
          <a:bodyPr>
            <a:normAutofit/>
          </a:bodyPr>
          <a:lstStyle/>
          <a:p>
            <a:pPr eaLnBrk="1" hangingPunct="1"/>
            <a:r>
              <a:rPr lang="fr-CA" altLang="fr-FR" dirty="0"/>
              <a:t>« …</a:t>
            </a:r>
            <a:r>
              <a:rPr lang="fr-FR" altLang="fr-FR" b="1" dirty="0"/>
              <a:t>Et l'un des principaux ministères qu’Il a désignés pour notre usage est celui de la page imprimée. Dans nos écoles et nos sanatoriums, dans nos églises à domicile et, en particulier, dans nos camps-meetings annuels, nous devons apprendre à faire un usage judicieux de ce précieux ministère »</a:t>
            </a:r>
            <a:r>
              <a:rPr lang="fr-FR" altLang="fr-FR" dirty="0"/>
              <a:t>  Témoignages, vol 9, pp 86, 87 [Traduction libre]</a:t>
            </a:r>
            <a:endParaRPr lang="fr-CA" alt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7" name="Rectangle 2253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AutoShape 2">
            <a:extLst>
              <a:ext uri="{FF2B5EF4-FFF2-40B4-BE49-F238E27FC236}">
                <a16:creationId xmlns:a16="http://schemas.microsoft.com/office/drawing/2014/main" id="{2B90B46A-7FFD-F8D6-4C5A-E26722B01B25}"/>
              </a:ext>
            </a:extLst>
          </p:cNvPr>
          <p:cNvSpPr>
            <a:spLocks noGrp="1" noChangeArrowheads="1"/>
          </p:cNvSpPr>
          <p:nvPr>
            <p:ph type="title"/>
          </p:nvPr>
        </p:nvSpPr>
        <p:spPr>
          <a:xfrm>
            <a:off x="5910146" y="365125"/>
            <a:ext cx="5443652" cy="1807305"/>
          </a:xfrm>
        </p:spPr>
        <p:txBody>
          <a:bodyPr>
            <a:normAutofit/>
          </a:bodyPr>
          <a:lstStyle/>
          <a:p>
            <a:pPr eaLnBrk="1" hangingPunct="1"/>
            <a:r>
              <a:rPr lang="fr-CA" altLang="fr-FR" sz="4100" dirty="0"/>
              <a:t>Principes pour partager les pages imprimées</a:t>
            </a:r>
          </a:p>
        </p:txBody>
      </p:sp>
      <p:pic>
        <p:nvPicPr>
          <p:cNvPr id="22533" name="Picture 22532" descr="Flèches pointant vers la lumière">
            <a:extLst>
              <a:ext uri="{FF2B5EF4-FFF2-40B4-BE49-F238E27FC236}">
                <a16:creationId xmlns:a16="http://schemas.microsoft.com/office/drawing/2014/main" id="{32EB127D-7249-A773-7F18-C97DFB23F023}"/>
              </a:ext>
            </a:extLst>
          </p:cNvPr>
          <p:cNvPicPr>
            <a:picLocks noChangeAspect="1"/>
          </p:cNvPicPr>
          <p:nvPr/>
        </p:nvPicPr>
        <p:blipFill rotWithShape="1">
          <a:blip r:embed="rId2"/>
          <a:srcRect l="369" r="4009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2531" name="Rectangle 3">
            <a:extLst>
              <a:ext uri="{FF2B5EF4-FFF2-40B4-BE49-F238E27FC236}">
                <a16:creationId xmlns:a16="http://schemas.microsoft.com/office/drawing/2014/main" id="{EC4A2832-01C2-955D-F4C2-AF2297920FA8}"/>
              </a:ext>
            </a:extLst>
          </p:cNvPr>
          <p:cNvSpPr>
            <a:spLocks noGrp="1" noChangeArrowheads="1"/>
          </p:cNvSpPr>
          <p:nvPr>
            <p:ph type="body" idx="1"/>
          </p:nvPr>
        </p:nvSpPr>
        <p:spPr>
          <a:xfrm>
            <a:off x="5809785" y="2333297"/>
            <a:ext cx="5820937" cy="4159578"/>
          </a:xfrm>
        </p:spPr>
        <p:txBody>
          <a:bodyPr>
            <a:normAutofit/>
          </a:bodyPr>
          <a:lstStyle/>
          <a:p>
            <a:pPr eaLnBrk="1" hangingPunct="1"/>
            <a:r>
              <a:rPr lang="fr-CA" altLang="fr-FR" sz="2400" dirty="0"/>
              <a:t>Prier pour être guidé par le Saint-Esprit( marche de prière).</a:t>
            </a:r>
          </a:p>
          <a:p>
            <a:pPr eaLnBrk="1" hangingPunct="1"/>
            <a:r>
              <a:rPr lang="fr-CA" altLang="fr-FR" sz="2400" dirty="0"/>
              <a:t>Construire des relations avec les gens.  Les gens avec qui on entre en relation seront plus disposés à lire nos traités, brochures et livres.</a:t>
            </a:r>
          </a:p>
          <a:p>
            <a:pPr eaLnBrk="1" hangingPunct="1"/>
            <a:r>
              <a:rPr lang="fr-CA" altLang="fr-FR" sz="2400" dirty="0"/>
              <a:t>Développer un plan pour travailler dans un territoire particulier et développer une stratégie pour faire un suivi.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1" name="Rectangle 2356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AutoShape 2">
            <a:extLst>
              <a:ext uri="{FF2B5EF4-FFF2-40B4-BE49-F238E27FC236}">
                <a16:creationId xmlns:a16="http://schemas.microsoft.com/office/drawing/2014/main" id="{6B21E742-0E05-6C64-419F-2F021A5A15EC}"/>
              </a:ext>
            </a:extLst>
          </p:cNvPr>
          <p:cNvSpPr>
            <a:spLocks noGrp="1" noChangeArrowheads="1"/>
          </p:cNvSpPr>
          <p:nvPr>
            <p:ph type="title"/>
          </p:nvPr>
        </p:nvSpPr>
        <p:spPr>
          <a:xfrm>
            <a:off x="367990" y="365125"/>
            <a:ext cx="5721527" cy="1807305"/>
          </a:xfrm>
        </p:spPr>
        <p:txBody>
          <a:bodyPr>
            <a:normAutofit/>
          </a:bodyPr>
          <a:lstStyle/>
          <a:p>
            <a:pPr eaLnBrk="1" hangingPunct="1"/>
            <a:r>
              <a:rPr lang="fr-CA" altLang="fr-FR" sz="4400" b="1" dirty="0"/>
              <a:t>Principes pour partager les pages imprimées</a:t>
            </a:r>
            <a:endParaRPr lang="fr-CA" altLang="fr-FR" b="1" dirty="0"/>
          </a:p>
        </p:txBody>
      </p:sp>
      <p:sp>
        <p:nvSpPr>
          <p:cNvPr id="23555" name="Rectangle 3">
            <a:extLst>
              <a:ext uri="{FF2B5EF4-FFF2-40B4-BE49-F238E27FC236}">
                <a16:creationId xmlns:a16="http://schemas.microsoft.com/office/drawing/2014/main" id="{D4D54D26-7985-8C08-57AC-5647271DA6CB}"/>
              </a:ext>
            </a:extLst>
          </p:cNvPr>
          <p:cNvSpPr>
            <a:spLocks noGrp="1" noChangeArrowheads="1"/>
          </p:cNvSpPr>
          <p:nvPr>
            <p:ph type="body" idx="1"/>
          </p:nvPr>
        </p:nvSpPr>
        <p:spPr>
          <a:xfrm>
            <a:off x="266432" y="2085278"/>
            <a:ext cx="6335090" cy="4407597"/>
          </a:xfrm>
        </p:spPr>
        <p:txBody>
          <a:bodyPr>
            <a:normAutofit/>
          </a:bodyPr>
          <a:lstStyle/>
          <a:p>
            <a:pPr eaLnBrk="1" hangingPunct="1"/>
            <a:r>
              <a:rPr lang="fr-CA" altLang="fr-FR" dirty="0"/>
              <a:t>Avoir avec vous, en tout temps, des traités, brochures et livres.</a:t>
            </a:r>
          </a:p>
          <a:p>
            <a:pPr eaLnBrk="1" hangingPunct="1"/>
            <a:r>
              <a:rPr lang="fr-CA" altLang="fr-FR" dirty="0"/>
              <a:t>Choisir des traités, des brochures et livres appropriés.</a:t>
            </a:r>
          </a:p>
          <a:p>
            <a:pPr eaLnBrk="1" hangingPunct="1"/>
            <a:r>
              <a:rPr lang="fr-CA" altLang="fr-FR" dirty="0"/>
              <a:t>Lire les pages imprimées pour connaitre le contenu.</a:t>
            </a:r>
          </a:p>
          <a:p>
            <a:pPr eaLnBrk="1" hangingPunct="1"/>
            <a:r>
              <a:rPr lang="fr-CA" altLang="fr-FR" dirty="0"/>
              <a:t>Dire : « j’ai trouvé que ce livre ou cette brochure traite un très bon sujet.  Vous allez trouver intéressant de le (la) lire. »</a:t>
            </a:r>
          </a:p>
        </p:txBody>
      </p:sp>
      <p:pic>
        <p:nvPicPr>
          <p:cNvPr id="23557" name="Picture 23556" descr="Un livre ouvert">
            <a:extLst>
              <a:ext uri="{FF2B5EF4-FFF2-40B4-BE49-F238E27FC236}">
                <a16:creationId xmlns:a16="http://schemas.microsoft.com/office/drawing/2014/main" id="{39F60E54-3FEA-EB3D-F314-F332F86057A2}"/>
              </a:ext>
            </a:extLst>
          </p:cNvPr>
          <p:cNvPicPr>
            <a:picLocks noChangeAspect="1"/>
          </p:cNvPicPr>
          <p:nvPr/>
        </p:nvPicPr>
        <p:blipFill rotWithShape="1">
          <a:blip r:embed="rId2"/>
          <a:srcRect l="20328" r="2163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5" name="Rectangle 2458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AutoShape 2">
            <a:extLst>
              <a:ext uri="{FF2B5EF4-FFF2-40B4-BE49-F238E27FC236}">
                <a16:creationId xmlns:a16="http://schemas.microsoft.com/office/drawing/2014/main" id="{DC195D71-3C46-1C44-2C2B-94B953DD3336}"/>
              </a:ext>
            </a:extLst>
          </p:cNvPr>
          <p:cNvSpPr>
            <a:spLocks noGrp="1" noChangeArrowheads="1"/>
          </p:cNvSpPr>
          <p:nvPr>
            <p:ph type="title"/>
          </p:nvPr>
        </p:nvSpPr>
        <p:spPr>
          <a:xfrm>
            <a:off x="4657345" y="329184"/>
            <a:ext cx="6891527" cy="1783080"/>
          </a:xfrm>
        </p:spPr>
        <p:txBody>
          <a:bodyPr anchor="b">
            <a:normAutofit fontScale="90000"/>
          </a:bodyPr>
          <a:lstStyle/>
          <a:p>
            <a:pPr eaLnBrk="1" hangingPunct="1"/>
            <a:r>
              <a:rPr lang="fr-CA" altLang="fr-FR" sz="5400" b="1" dirty="0"/>
              <a:t>Principes pour partager les pages imprimées</a:t>
            </a:r>
          </a:p>
        </p:txBody>
      </p:sp>
      <p:pic>
        <p:nvPicPr>
          <p:cNvPr id="24581" name="Picture 24580" descr="Marque-pages et crayon colorés sur bloc-notes ouvert">
            <a:extLst>
              <a:ext uri="{FF2B5EF4-FFF2-40B4-BE49-F238E27FC236}">
                <a16:creationId xmlns:a16="http://schemas.microsoft.com/office/drawing/2014/main" id="{5A302700-983C-86FB-19FA-1FA83DE0C483}"/>
              </a:ext>
            </a:extLst>
          </p:cNvPr>
          <p:cNvPicPr>
            <a:picLocks noChangeAspect="1"/>
          </p:cNvPicPr>
          <p:nvPr/>
        </p:nvPicPr>
        <p:blipFill rotWithShape="1">
          <a:blip r:embed="rId2"/>
          <a:srcRect l="406" r="5426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58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Rectangle 3">
            <a:extLst>
              <a:ext uri="{FF2B5EF4-FFF2-40B4-BE49-F238E27FC236}">
                <a16:creationId xmlns:a16="http://schemas.microsoft.com/office/drawing/2014/main" id="{6DD56E91-B8D7-54AD-4EB0-F8ECEED8AE26}"/>
              </a:ext>
            </a:extLst>
          </p:cNvPr>
          <p:cNvSpPr>
            <a:spLocks noGrp="1" noChangeArrowheads="1"/>
          </p:cNvSpPr>
          <p:nvPr>
            <p:ph type="body" idx="1"/>
          </p:nvPr>
        </p:nvSpPr>
        <p:spPr>
          <a:xfrm>
            <a:off x="4382430" y="2706623"/>
            <a:ext cx="7571678" cy="3880625"/>
          </a:xfrm>
        </p:spPr>
        <p:txBody>
          <a:bodyPr>
            <a:normAutofit/>
          </a:bodyPr>
          <a:lstStyle/>
          <a:p>
            <a:pPr eaLnBrk="1" hangingPunct="1"/>
            <a:r>
              <a:rPr lang="fr-CA" altLang="fr-FR" sz="2400" dirty="0"/>
              <a:t>Ne jamais forcer une personne à accepter le livre offert ou la brochure.</a:t>
            </a:r>
          </a:p>
          <a:p>
            <a:pPr eaLnBrk="1" hangingPunct="1"/>
            <a:r>
              <a:rPr lang="fr-CA" altLang="fr-FR" sz="2400" dirty="0"/>
              <a:t>Choisir des pages imprimées à utiliser.</a:t>
            </a:r>
          </a:p>
          <a:p>
            <a:pPr eaLnBrk="1" hangingPunct="1"/>
            <a:r>
              <a:rPr lang="fr-CA" altLang="fr-FR" sz="2400" dirty="0"/>
              <a:t>La distribution des pages imprimées doit être accompagnée d’une carte invitant les gens à un cours d’étude de la Bible.</a:t>
            </a:r>
          </a:p>
          <a:p>
            <a:pPr eaLnBrk="1" hangingPunct="1"/>
            <a:r>
              <a:rPr lang="fr-CA" altLang="fr-FR" sz="2400" dirty="0"/>
              <a:t>Écrire un numéro de téléphone et l’adresse du lieu de culte ou du Petit Groupe.</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644</Words>
  <Application>Microsoft Macintosh PowerPoint</Application>
  <PresentationFormat>Grand écran</PresentationFormat>
  <Paragraphs>46</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Calibri Light</vt:lpstr>
      <vt:lpstr>Thème Office</vt:lpstr>
      <vt:lpstr>DISTRIBUTION PAGES IMPRIMÉES</vt:lpstr>
      <vt:lpstr>DISTRIBUTION PAGES IMPRIMÉES</vt:lpstr>
      <vt:lpstr>Ellen G. White dit :</vt:lpstr>
      <vt:lpstr> Ellen G. déclare:</vt:lpstr>
      <vt:lpstr>La déclaration d’Ellen G. White</vt:lpstr>
      <vt:lpstr>Présentation PowerPoint</vt:lpstr>
      <vt:lpstr>Principes pour partager les pages imprimées</vt:lpstr>
      <vt:lpstr>Principes pour partager les pages imprimées</vt:lpstr>
      <vt:lpstr>Principes pour partager les pages imprimées</vt:lpstr>
      <vt:lpstr>Lieux, temps et manière d’utiliser les pages imprimées  </vt:lpstr>
      <vt:lpstr> Ellen G. dit:</vt:lpstr>
      <vt:lpstr>Former les membres pour l’œuvre missionnaire</vt:lpstr>
      <vt:lpstr> Ellen G. White dit: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DISTRIBUTION PAGES IMPRIMÉES</dc:title>
  <dc:creator>Sylvain Duval</dc:creator>
  <cp:lastModifiedBy>Sylvain Duval</cp:lastModifiedBy>
  <cp:revision>3</cp:revision>
  <dcterms:created xsi:type="dcterms:W3CDTF">2024-01-30T22:19:09Z</dcterms:created>
  <dcterms:modified xsi:type="dcterms:W3CDTF">2024-02-06T17:22:39Z</dcterms:modified>
</cp:coreProperties>
</file>