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67" r:id="rId2"/>
    <p:sldId id="350" r:id="rId3"/>
    <p:sldId id="259" r:id="rId4"/>
    <p:sldId id="431" r:id="rId5"/>
    <p:sldId id="281" r:id="rId6"/>
    <p:sldId id="405" r:id="rId7"/>
    <p:sldId id="408" r:id="rId8"/>
    <p:sldId id="409" r:id="rId9"/>
    <p:sldId id="258" r:id="rId10"/>
    <p:sldId id="465" r:id="rId11"/>
    <p:sldId id="4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09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70768-1A0C-0C59-5E3B-B25FE84E8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A0A113-AF63-C4EE-58FC-3F61D20FB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A41AE5-87E4-8098-D9AE-BD785A74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583112-D347-9F7F-B92E-DC7B17ABA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FE1F20-90AB-C912-4B4E-92CC7862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30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6C1CD5-BC66-B02E-D773-F281BB1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CE4B77-7894-7A16-D413-CA4107479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F8DDEE-0F44-E41D-E98A-2E6BB610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D0FCDA-1DF4-EC97-1A96-33A901230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087EF7-BF71-3180-22C6-24C175CB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32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64489B6-C29B-D9B3-4209-347431D29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31CD01-09AF-9F6B-B213-E343F4F5A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424CCC-9E31-3CBA-3C2F-56547996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444533-D8DB-D5B8-FE2A-A428F9A1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DDCAA5-02A4-9512-2A0A-EFBA7B21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29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625DC-9370-6008-CE04-56FF1753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74ED2F-D6CE-E7BE-D982-50150ADD9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AAF23A-EC98-F2CD-66D7-0A338807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12B488-DF4A-6463-F9F7-4114BF2B6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9098FA-9F91-1849-F82B-43AAA319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9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B1BCD4-1E4C-5035-D989-29A9C098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B7A43F-73C9-95DA-D1AC-04C8D0DF1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1C9417-EE59-7A9A-20BD-F3F8B6BE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ABE35E-E93F-C523-569D-68C57968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0C2681-C706-B195-F96F-BC5CF1892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75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D97207-97D3-D75A-862F-D102D5F8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DF1117-4F0D-9037-AEC4-9037C50BB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03A1D4-30A1-300D-CB7C-DECD37918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E40296-EB33-23B6-9634-0210AA02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D78A19-311E-2D32-7EA9-239CE2E3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EFF1A6-3F17-A7CA-77F9-7DEA5EAC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01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0BE49B-A7D2-528C-5824-6F6D45C9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5EB64F-2F6E-4C79-5762-9A2C22C0E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10E35F-9AC3-1FFD-5DCD-FE9A9539C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26DC57-AC79-A4AB-174C-F56711C7B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1EFCE0-4801-6EE8-DD26-53287C715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8B701DA-8D10-1442-1D09-1068D4E9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8B15F8-2CEE-FB8E-67A1-6A18B2D2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BD176F-0FF6-77B8-5B47-10F3023D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15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8EF75D-50A1-B9C4-0BC6-4F3981B0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3E3E3B-8835-BBBD-20FB-AEEED4A2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1FA106C-2115-697D-8D80-2E2547EA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CB2972-CB49-2637-CDC1-4FB787938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02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A38A9C0-C50A-8835-B194-503C957E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386FEA-A50E-DD6E-0BA7-1068B547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D1637F-5D9D-D167-D5F2-8B2C0761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75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9DD36-7CB4-8D83-5CB3-C288E13B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5E1058-0057-3740-12D9-640DD0B5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644695-128B-6DAF-0BC0-6E4FDEE41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F3A2C0-D36E-9884-58C5-77C0170C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97D68B-3924-9274-9CED-20FE6A11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C1BADA-9D83-D051-FE4E-7E01EB48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64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CDA1B-A07A-59BE-6F40-C6EF2D25F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D38B05C-59F0-B7CF-A5F3-3C6C7D4997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77B0CE-D789-8F76-922A-CCFD6CA49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3624D7-AC99-14EF-78A3-9E6A6D2E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CE39A5-1CE6-226E-E40E-12534251D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B98B66-9D99-CCE0-CF01-D55751BD8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3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4E84F50-B327-2033-5EEF-557D5D21E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630E89-0D10-8672-CEFF-41067839D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9F6DB8-67CF-FF1E-E862-19CA934E7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66CB1-2EC1-634A-B419-AB9EECAF0EE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ACC2E-C120-D9E4-E05A-1C1F1D6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9F21C9-E7BF-D210-449F-BF316359F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BEF6C-172D-A04F-9BB9-5C642FDCF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12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sack of grains&#10;&#10;Description automatically generated">
            <a:extLst>
              <a:ext uri="{FF2B5EF4-FFF2-40B4-BE49-F238E27FC236}">
                <a16:creationId xmlns:a16="http://schemas.microsoft.com/office/drawing/2014/main" id="{9563A947-77D8-7FCB-8D4B-B48EAA18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166F26-014F-E9B7-0D6C-F2068425A607}"/>
              </a:ext>
            </a:extLst>
          </p:cNvPr>
          <p:cNvSpPr/>
          <p:nvPr/>
        </p:nvSpPr>
        <p:spPr>
          <a:xfrm>
            <a:off x="883920" y="713232"/>
            <a:ext cx="10424160" cy="4992624"/>
          </a:xfrm>
          <a:prstGeom prst="roundRect">
            <a:avLst>
              <a:gd name="adj" fmla="val 31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651A15-DC7F-F9CD-E6D0-10DD115CC1E2}"/>
              </a:ext>
            </a:extLst>
          </p:cNvPr>
          <p:cNvSpPr txBox="1"/>
          <p:nvPr/>
        </p:nvSpPr>
        <p:spPr>
          <a:xfrm>
            <a:off x="1411224" y="1618592"/>
            <a:ext cx="9369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D2031"/>
                </a:solidFill>
                <a:latin typeface="Myriad Pro" panose="020B0503030403020204" pitchFamily="34" charset="0"/>
              </a:rPr>
              <a:t>PRÉSERVER</a:t>
            </a:r>
          </a:p>
          <a:p>
            <a:pPr algn="ctr"/>
            <a:r>
              <a:rPr lang="en-US" sz="2800" i="1" dirty="0">
                <a:latin typeface="Myriad Pro" panose="020B0503030403020204" pitchFamily="34" charset="0"/>
              </a:rPr>
              <a:t>la récolte</a:t>
            </a:r>
            <a:endParaRPr lang="en-US" i="1" dirty="0"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5C31B-5BEE-230C-8B9A-FD5CD470E0B4}"/>
              </a:ext>
            </a:extLst>
          </p:cNvPr>
          <p:cNvSpPr txBox="1"/>
          <p:nvPr/>
        </p:nvSpPr>
        <p:spPr>
          <a:xfrm>
            <a:off x="1411224" y="3429000"/>
            <a:ext cx="9369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yriad Pro" panose="020B0503030403020204" pitchFamily="34" charset="0"/>
              </a:rPr>
              <a:t>Nouveau membre </a:t>
            </a:r>
          </a:p>
          <a:p>
            <a:pPr algn="ctr"/>
            <a:r>
              <a:rPr lang="en-US" sz="4000" b="1" dirty="0">
                <a:latin typeface="Myriad Pro" panose="020B0503030403020204" pitchFamily="34" charset="0"/>
              </a:rPr>
              <a:t>Formation de disciple</a:t>
            </a:r>
          </a:p>
        </p:txBody>
      </p:sp>
    </p:spTree>
    <p:extLst>
      <p:ext uri="{BB962C8B-B14F-4D97-AF65-F5344CB8AC3E}">
        <p14:creationId xmlns:p14="http://schemas.microsoft.com/office/powerpoint/2010/main" val="80644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CD8F03-3587-8599-03DF-60D9977131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05" r="6905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 descr="A white sky with clouds&#10;&#10;Description automatically generated">
            <a:extLst>
              <a:ext uri="{FF2B5EF4-FFF2-40B4-BE49-F238E27FC236}">
                <a16:creationId xmlns:a16="http://schemas.microsoft.com/office/drawing/2014/main" id="{F556E1C6-2E9D-4F3B-0EE3-E3AF84E38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8" r="50704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78AF26-BB97-63FF-2865-ECCAACD8CC98}"/>
              </a:ext>
            </a:extLst>
          </p:cNvPr>
          <p:cNvSpPr txBox="1"/>
          <p:nvPr/>
        </p:nvSpPr>
        <p:spPr>
          <a:xfrm>
            <a:off x="8185614" y="1027194"/>
            <a:ext cx="38076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i="1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prstClr val="black"/>
                </a:solidFill>
                <a:latin typeface="Myriad Pro Light" panose="020B0503030403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UNE GRANDE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É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</a:rPr>
              <a:t>CLABOU-SSURE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26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CD8F03-3587-8599-03DF-60D9977131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05" r="6905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 descr="A white sky with clouds&#10;&#10;Description automatically generated">
            <a:extLst>
              <a:ext uri="{FF2B5EF4-FFF2-40B4-BE49-F238E27FC236}">
                <a16:creationId xmlns:a16="http://schemas.microsoft.com/office/drawing/2014/main" id="{F556E1C6-2E9D-4F3B-0EE3-E3AF84E38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8" r="50704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78AF26-BB97-63FF-2865-ECCAACD8CC98}"/>
              </a:ext>
            </a:extLst>
          </p:cNvPr>
          <p:cNvSpPr txBox="1"/>
          <p:nvPr/>
        </p:nvSpPr>
        <p:spPr>
          <a:xfrm>
            <a:off x="8185614" y="1027194"/>
            <a:ext cx="3807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i="1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prstClr val="black"/>
                </a:solidFill>
                <a:latin typeface="Myriad Pro Light" panose="020B0503030403020204" pitchFamily="34" charset="0"/>
              </a:rPr>
              <a:t>PLUS </a:t>
            </a:r>
            <a:r>
              <a:rPr lang="en-US" sz="4000" b="1" i="1" dirty="0" smtClean="0">
                <a:solidFill>
                  <a:prstClr val="black"/>
                </a:solidFill>
                <a:latin typeface="Myriad Pro Light" panose="020B0503030403020204" pitchFamily="34" charset="0"/>
              </a:rPr>
              <a:t>QU’UNE GRANDE ÉCLABOU-SSURE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's hand with fingers extended&#10;&#10;Description automatically generated">
            <a:extLst>
              <a:ext uri="{FF2B5EF4-FFF2-40B4-BE49-F238E27FC236}">
                <a16:creationId xmlns:a16="http://schemas.microsoft.com/office/drawing/2014/main" id="{A2D71265-2A70-6999-0ADC-1F5CC7FDC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6" r="24117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B1FAD-F6FA-D7A8-DE33-09305E88974D}"/>
              </a:ext>
            </a:extLst>
          </p:cNvPr>
          <p:cNvSpPr txBox="1"/>
          <p:nvPr/>
        </p:nvSpPr>
        <p:spPr>
          <a:xfrm>
            <a:off x="5855419" y="4446941"/>
            <a:ext cx="5911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Myriad Pro" panose="020B0503030403020204" pitchFamily="34" charset="0"/>
              </a:rPr>
              <a:t>Une stratégie biblique pour l'évangélisation par la formation de disciples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55A9E-F390-3C56-39D6-2219FE6F4034}"/>
              </a:ext>
            </a:extLst>
          </p:cNvPr>
          <p:cNvSpPr txBox="1"/>
          <p:nvPr/>
        </p:nvSpPr>
        <p:spPr>
          <a:xfrm>
            <a:off x="5778674" y="720608"/>
            <a:ext cx="6413326" cy="3469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logo with text and circles&#10;&#10;Description automatically generated with medium confidence">
            <a:extLst>
              <a:ext uri="{FF2B5EF4-FFF2-40B4-BE49-F238E27FC236}">
                <a16:creationId xmlns:a16="http://schemas.microsoft.com/office/drawing/2014/main" id="{89C06A89-A2A9-5A1C-88BC-7EAFE4F76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1" y="1184847"/>
            <a:ext cx="5082459" cy="25412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270171" y="3200400"/>
            <a:ext cx="5251269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3500" dirty="0" smtClean="0"/>
              <a:t>TOUT MEMBRE </a:t>
            </a:r>
            <a:r>
              <a:rPr lang="fr-CA" sz="3500" dirty="0" smtClean="0"/>
              <a:t>IMPLIQUÉ</a:t>
            </a:r>
            <a:endParaRPr lang="en-CA" sz="3500" dirty="0"/>
          </a:p>
        </p:txBody>
      </p:sp>
    </p:spTree>
    <p:extLst>
      <p:ext uri="{BB962C8B-B14F-4D97-AF65-F5344CB8AC3E}">
        <p14:creationId xmlns:p14="http://schemas.microsoft.com/office/powerpoint/2010/main" val="70664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ky with clouds&#10;&#10;Description automatically generated">
            <a:extLst>
              <a:ext uri="{FF2B5EF4-FFF2-40B4-BE49-F238E27FC236}">
                <a16:creationId xmlns:a16="http://schemas.microsoft.com/office/drawing/2014/main" id="{F556E1C6-2E9D-4F3B-0EE3-E3AF84E38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00B2C1-FD55-98C0-232E-AB817E304064}"/>
              </a:ext>
            </a:extLst>
          </p:cNvPr>
          <p:cNvSpPr/>
          <p:nvPr/>
        </p:nvSpPr>
        <p:spPr>
          <a:xfrm>
            <a:off x="1237197" y="1203577"/>
            <a:ext cx="9717605" cy="4450846"/>
          </a:xfrm>
          <a:prstGeom prst="roundRect">
            <a:avLst>
              <a:gd name="adj" fmla="val 672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33E04-4FF2-C2E5-8338-93A7EAFD242C}"/>
              </a:ext>
            </a:extLst>
          </p:cNvPr>
          <p:cNvSpPr txBox="1"/>
          <p:nvPr/>
        </p:nvSpPr>
        <p:spPr>
          <a:xfrm>
            <a:off x="2036378" y="1443841"/>
            <a:ext cx="811924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yriad Pro" panose="020B0503030403020204" pitchFamily="34" charset="0"/>
              </a:rPr>
              <a:t>"Le véritable caractère de l'Église se mesure non pas à la haute profession qu'elle fait, </a:t>
            </a:r>
            <a:r>
              <a:rPr lang="en-US" sz="3600" b="1" dirty="0">
                <a:latin typeface="Myriad Pro" panose="020B0503030403020204" pitchFamily="34" charset="0"/>
              </a:rPr>
              <a:t>non pas aux noms inscrits sur ses livres</a:t>
            </a:r>
            <a:r>
              <a:rPr lang="en-US" sz="3600" dirty="0">
                <a:latin typeface="Myriad Pro" panose="020B0503030403020204" pitchFamily="34" charset="0"/>
              </a:rPr>
              <a:t>, mais à ce qu'elle fait réellement pour le Maître, </a:t>
            </a:r>
            <a:r>
              <a:rPr lang="en-US" sz="3600" b="1" dirty="0">
                <a:latin typeface="Myriad Pro" panose="020B0503030403020204" pitchFamily="34" charset="0"/>
              </a:rPr>
              <a:t>au nombre de ses ouvriers persévérants et fidèles". </a:t>
            </a:r>
          </a:p>
          <a:p>
            <a:pPr algn="ctr">
              <a:spcBef>
                <a:spcPts val="1200"/>
              </a:spcBef>
            </a:pPr>
            <a:r>
              <a:rPr lang="en-US" sz="3200" i="1" dirty="0" err="1" smtClean="0">
                <a:latin typeface="Myriad Pro" panose="020B0503030403020204" pitchFamily="34" charset="0"/>
              </a:rPr>
              <a:t>Ouvriers</a:t>
            </a:r>
            <a:r>
              <a:rPr lang="en-US" sz="3200" i="1" dirty="0" smtClean="0">
                <a:latin typeface="Myriad Pro" panose="020B0503030403020204" pitchFamily="34" charset="0"/>
              </a:rPr>
              <a:t> </a:t>
            </a:r>
            <a:r>
              <a:rPr lang="en-US" sz="3200" i="1" dirty="0">
                <a:latin typeface="Myriad Pro" panose="020B0503030403020204" pitchFamily="34" charset="0"/>
              </a:rPr>
              <a:t>de l'Évangile, </a:t>
            </a:r>
            <a:r>
              <a:rPr lang="en-US" sz="3200" dirty="0">
                <a:latin typeface="Myriad Pro" panose="020B0503030403020204" pitchFamily="34" charset="0"/>
              </a:rPr>
              <a:t>p. 200</a:t>
            </a:r>
          </a:p>
        </p:txBody>
      </p:sp>
      <p:pic>
        <p:nvPicPr>
          <p:cNvPr id="11" name="Picture 10" descr="A blue circle with white letters&#10;&#10;Description automatically generated">
            <a:extLst>
              <a:ext uri="{FF2B5EF4-FFF2-40B4-BE49-F238E27FC236}">
                <a16:creationId xmlns:a16="http://schemas.microsoft.com/office/drawing/2014/main" id="{6A7C5BFE-54D8-B708-0963-AE3DB3D24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56" y="623560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32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ky with clouds&#10;&#10;Description automatically generated">
            <a:extLst>
              <a:ext uri="{FF2B5EF4-FFF2-40B4-BE49-F238E27FC236}">
                <a16:creationId xmlns:a16="http://schemas.microsoft.com/office/drawing/2014/main" id="{F556E1C6-2E9D-4F3B-0EE3-E3AF84E38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605" b="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4" name="Picture 3" descr="Close-up of wheat in a field&#10;&#10;Description automatically generated">
            <a:extLst>
              <a:ext uri="{FF2B5EF4-FFF2-40B4-BE49-F238E27FC236}">
                <a16:creationId xmlns:a16="http://schemas.microsoft.com/office/drawing/2014/main" id="{A028BAE3-96CF-86CE-5AAE-0E93A3D8E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38" t="2530" r="28124" b="2504"/>
          <a:stretch/>
        </p:blipFill>
        <p:spPr>
          <a:xfrm>
            <a:off x="8191649" y="173518"/>
            <a:ext cx="3805403" cy="6512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8FC39-A630-76A8-B766-9C0CD940696C}"/>
              </a:ext>
            </a:extLst>
          </p:cNvPr>
          <p:cNvSpPr txBox="1"/>
          <p:nvPr/>
        </p:nvSpPr>
        <p:spPr>
          <a:xfrm>
            <a:off x="730648" y="2828835"/>
            <a:ext cx="6731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Myriad Pro" panose="020B0503030403020204" pitchFamily="34" charset="0"/>
              </a:rPr>
              <a:t>Le nombre de </a:t>
            </a:r>
            <a:r>
              <a:rPr lang="en-US" sz="3600" b="1" dirty="0">
                <a:latin typeface="Myriad Pro" panose="020B0503030403020204" pitchFamily="34" charset="0"/>
              </a:rPr>
              <a:t>MEMBRES</a:t>
            </a:r>
            <a:r>
              <a:rPr lang="en-US" sz="3600" dirty="0">
                <a:latin typeface="Myriad Pro" panose="020B0503030403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Myriad Pro" panose="020B0503030403020204" pitchFamily="34" charset="0"/>
              </a:rPr>
              <a:t>n'est pas synonyme de succès.</a:t>
            </a:r>
            <a:endParaRPr lang="en-US" sz="3600" b="1" dirty="0"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B4E66-5B35-6717-A81C-CBE5A63F145E}"/>
              </a:ext>
            </a:extLst>
          </p:cNvPr>
          <p:cNvSpPr txBox="1"/>
          <p:nvPr/>
        </p:nvSpPr>
        <p:spPr>
          <a:xfrm>
            <a:off x="730648" y="4324053"/>
            <a:ext cx="6731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Myriad Pro" panose="020B0503030403020204" pitchFamily="34" charset="0"/>
              </a:rPr>
              <a:t>Le </a:t>
            </a:r>
            <a:r>
              <a:rPr lang="en-US" sz="3600" dirty="0" err="1">
                <a:latin typeface="Myriad Pro" panose="020B0503030403020204" pitchFamily="34" charset="0"/>
              </a:rPr>
              <a:t>nombre</a:t>
            </a:r>
            <a:r>
              <a:rPr lang="en-US" sz="3600" dirty="0">
                <a:latin typeface="Myriad Pro" panose="020B0503030403020204" pitchFamily="34" charset="0"/>
              </a:rPr>
              <a:t> </a:t>
            </a:r>
            <a:r>
              <a:rPr lang="en-US" sz="3600" b="1" dirty="0" err="1" smtClean="0">
                <a:latin typeface="Myriad Pro" panose="020B0503030403020204" pitchFamily="34" charset="0"/>
              </a:rPr>
              <a:t>d’OUVRIERS</a:t>
            </a:r>
            <a:r>
              <a:rPr lang="en-US" sz="3600" dirty="0" smtClean="0">
                <a:latin typeface="Myriad Pro" panose="020B0503030403020204" pitchFamily="34" charset="0"/>
              </a:rPr>
              <a:t> </a:t>
            </a:r>
            <a:endParaRPr lang="en-US" sz="3600" dirty="0">
              <a:latin typeface="Myriad Pro" panose="020B05030304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Myriad Pro" panose="020B0503030403020204" pitchFamily="34" charset="0"/>
              </a:rPr>
              <a:t>est synonyme de succès.</a:t>
            </a:r>
            <a:endParaRPr lang="en-US" sz="3600" b="1" dirty="0">
              <a:latin typeface="Myriad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5F767-48C7-142B-C1CE-5E117117BB1F}"/>
              </a:ext>
            </a:extLst>
          </p:cNvPr>
          <p:cNvSpPr txBox="1"/>
          <p:nvPr/>
        </p:nvSpPr>
        <p:spPr>
          <a:xfrm>
            <a:off x="100354" y="565979"/>
            <a:ext cx="7803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PARTICIPATION TOTALE DES MEMBRES</a:t>
            </a:r>
          </a:p>
        </p:txBody>
      </p:sp>
    </p:spTree>
    <p:extLst>
      <p:ext uri="{BB962C8B-B14F-4D97-AF65-F5344CB8AC3E}">
        <p14:creationId xmlns:p14="http://schemas.microsoft.com/office/powerpoint/2010/main" val="189525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sack of grains&#10;&#10;Description automatically generated">
            <a:extLst>
              <a:ext uri="{FF2B5EF4-FFF2-40B4-BE49-F238E27FC236}">
                <a16:creationId xmlns:a16="http://schemas.microsoft.com/office/drawing/2014/main" id="{9563A947-77D8-7FCB-8D4B-B48EAA18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166F26-014F-E9B7-0D6C-F2068425A607}"/>
              </a:ext>
            </a:extLst>
          </p:cNvPr>
          <p:cNvSpPr/>
          <p:nvPr/>
        </p:nvSpPr>
        <p:spPr>
          <a:xfrm>
            <a:off x="883920" y="713232"/>
            <a:ext cx="10424160" cy="4992624"/>
          </a:xfrm>
          <a:prstGeom prst="roundRect">
            <a:avLst>
              <a:gd name="adj" fmla="val 31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651A15-DC7F-F9CD-E6D0-10DD115CC1E2}"/>
              </a:ext>
            </a:extLst>
          </p:cNvPr>
          <p:cNvSpPr txBox="1"/>
          <p:nvPr/>
        </p:nvSpPr>
        <p:spPr>
          <a:xfrm>
            <a:off x="1411224" y="1618592"/>
            <a:ext cx="9369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D2031"/>
                </a:solidFill>
                <a:latin typeface="Myriad Pro" panose="020B0503030403020204" pitchFamily="34" charset="0"/>
              </a:rPr>
              <a:t>PRÉSERVER</a:t>
            </a:r>
          </a:p>
          <a:p>
            <a:pPr algn="ctr"/>
            <a:r>
              <a:rPr lang="en-US" sz="2800" i="1" dirty="0">
                <a:latin typeface="Myriad Pro" panose="020B0503030403020204" pitchFamily="34" charset="0"/>
              </a:rPr>
              <a:t>la récolte</a:t>
            </a:r>
            <a:endParaRPr lang="en-US" i="1" dirty="0"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5C31B-5BEE-230C-8B9A-FD5CD470E0B4}"/>
              </a:ext>
            </a:extLst>
          </p:cNvPr>
          <p:cNvSpPr txBox="1"/>
          <p:nvPr/>
        </p:nvSpPr>
        <p:spPr>
          <a:xfrm>
            <a:off x="1411224" y="3429000"/>
            <a:ext cx="9369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yriad Pro" panose="020B0503030403020204" pitchFamily="34" charset="0"/>
              </a:rPr>
              <a:t>Nouveau membre </a:t>
            </a:r>
          </a:p>
          <a:p>
            <a:pPr algn="ctr"/>
            <a:r>
              <a:rPr lang="en-US" sz="4000" b="1" dirty="0">
                <a:latin typeface="Myriad Pro" panose="020B0503030403020204" pitchFamily="34" charset="0"/>
              </a:rPr>
              <a:t>Formation de disciple</a:t>
            </a:r>
          </a:p>
        </p:txBody>
      </p:sp>
    </p:spTree>
    <p:extLst>
      <p:ext uri="{BB962C8B-B14F-4D97-AF65-F5344CB8AC3E}">
        <p14:creationId xmlns:p14="http://schemas.microsoft.com/office/powerpoint/2010/main" val="2034951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red background with a red border&#10;&#10;Description automatically generated">
            <a:extLst>
              <a:ext uri="{FF2B5EF4-FFF2-40B4-BE49-F238E27FC236}">
                <a16:creationId xmlns:a16="http://schemas.microsoft.com/office/drawing/2014/main" id="{CE024E80-3B42-1DB7-01BD-6ED81B8AB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AAF7E-5454-E445-89DB-69050F6EBAF5}"/>
              </a:ext>
            </a:extLst>
          </p:cNvPr>
          <p:cNvSpPr txBox="1"/>
          <p:nvPr/>
        </p:nvSpPr>
        <p:spPr>
          <a:xfrm>
            <a:off x="3933825" y="2644170"/>
            <a:ext cx="74815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"Un disciple n'est pas au-dessus de son maître, mais celui qui est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parfaitement formé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sera comme son maître. </a:t>
            </a:r>
            <a:endParaRPr lang="en-US" sz="3200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Luc 6:40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DD373-6DDB-FEA2-023D-E00F3CFED520}"/>
              </a:ext>
            </a:extLst>
          </p:cNvPr>
          <p:cNvSpPr txBox="1"/>
          <p:nvPr/>
        </p:nvSpPr>
        <p:spPr>
          <a:xfrm>
            <a:off x="3933825" y="1202623"/>
            <a:ext cx="825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Myriad Pro" panose="020B0503030403020204" pitchFamily="34" charset="0"/>
              </a:rPr>
              <a:t>EST-IL ESSENTIEL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968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red background with a red border&#10;&#10;Description automatically generated">
            <a:extLst>
              <a:ext uri="{FF2B5EF4-FFF2-40B4-BE49-F238E27FC236}">
                <a16:creationId xmlns:a16="http://schemas.microsoft.com/office/drawing/2014/main" id="{CE024E80-3B42-1DB7-01BD-6ED81B8AB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AAF7E-5454-E445-89DB-69050F6EBAF5}"/>
              </a:ext>
            </a:extLst>
          </p:cNvPr>
          <p:cNvSpPr txBox="1"/>
          <p:nvPr/>
        </p:nvSpPr>
        <p:spPr>
          <a:xfrm>
            <a:off x="3933825" y="2644170"/>
            <a:ext cx="74815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"Une fois que les individus ont été convertis à la vérité, il faut s'occuper d'eux. . . . Ces nouveaux convertis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ont besoin de soins, d'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une attention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vigilante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, d'aide et d'encouragement.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Evangélisation,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p. 351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DD373-6DDB-FEA2-023D-E00F3CFED520}"/>
              </a:ext>
            </a:extLst>
          </p:cNvPr>
          <p:cNvSpPr txBox="1"/>
          <p:nvPr/>
        </p:nvSpPr>
        <p:spPr>
          <a:xfrm>
            <a:off x="3933825" y="1202623"/>
            <a:ext cx="825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Myriad Pro" panose="020B0503030403020204" pitchFamily="34" charset="0"/>
              </a:rPr>
              <a:t>EST-IL ESSENTIEL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36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red background with a red border&#10;&#10;Description automatically generated">
            <a:extLst>
              <a:ext uri="{FF2B5EF4-FFF2-40B4-BE49-F238E27FC236}">
                <a16:creationId xmlns:a16="http://schemas.microsoft.com/office/drawing/2014/main" id="{CE024E80-3B42-1DB7-01BD-6ED81B8AB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AAF7E-5454-E445-89DB-69050F6EBAF5}"/>
              </a:ext>
            </a:extLst>
          </p:cNvPr>
          <p:cNvSpPr txBox="1"/>
          <p:nvPr/>
        </p:nvSpPr>
        <p:spPr>
          <a:xfrm>
            <a:off x="3933825" y="2644170"/>
            <a:ext cx="7481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"Lorsque les âmes sont converties,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mettez-les immédiatement au travail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Myriad Pro" panose="020B0503030403020204" pitchFamily="34" charset="0"/>
              </a:rPr>
              <a:t>Et à mesure qu'elles travailleront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selon leurs capacités, elles deviendront plus fortes." </a:t>
            </a:r>
            <a:endParaRPr lang="en-US" sz="3200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Evangélisation,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p. 355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DD373-6DDB-FEA2-023D-E00F3CFED520}"/>
              </a:ext>
            </a:extLst>
          </p:cNvPr>
          <p:cNvSpPr txBox="1"/>
          <p:nvPr/>
        </p:nvSpPr>
        <p:spPr>
          <a:xfrm>
            <a:off x="3933825" y="1202623"/>
            <a:ext cx="825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Myriad Pro" panose="020B0503030403020204" pitchFamily="34" charset="0"/>
              </a:rPr>
              <a:t>EST-IL ESSENTIEL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04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ky with clouds&#10;&#10;Description automatically generated">
            <a:extLst>
              <a:ext uri="{FF2B5EF4-FFF2-40B4-BE49-F238E27FC236}">
                <a16:creationId xmlns:a16="http://schemas.microsoft.com/office/drawing/2014/main" id="{16ECF039-8661-12A9-A156-6864208D0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89"/>
          <a:stretch/>
        </p:blipFill>
        <p:spPr>
          <a:xfrm>
            <a:off x="0" y="0"/>
            <a:ext cx="12192000" cy="5288280"/>
          </a:xfrm>
          <a:prstGeom prst="rect">
            <a:avLst/>
          </a:prstGeom>
        </p:spPr>
      </p:pic>
      <p:pic>
        <p:nvPicPr>
          <p:cNvPr id="3" name="Picture 2" descr="Several hexagons with different images&#10;&#10;Description automatically generated">
            <a:extLst>
              <a:ext uri="{FF2B5EF4-FFF2-40B4-BE49-F238E27FC236}">
                <a16:creationId xmlns:a16="http://schemas.microsoft.com/office/drawing/2014/main" id="{6398C2A5-4531-5B1E-5E0D-C53D82BFC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6" b="-134"/>
          <a:stretch/>
        </p:blipFill>
        <p:spPr>
          <a:xfrm>
            <a:off x="0" y="1569720"/>
            <a:ext cx="12192000" cy="6019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4444C-C01F-0BB0-8443-03D064855396}"/>
              </a:ext>
            </a:extLst>
          </p:cNvPr>
          <p:cNvSpPr txBox="1"/>
          <p:nvPr/>
        </p:nvSpPr>
        <p:spPr>
          <a:xfrm>
            <a:off x="2691731" y="431338"/>
            <a:ext cx="6808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UN PLAN DE DISCIPULAT UNIQUE, ACTIF ET CONTINU</a:t>
            </a:r>
          </a:p>
        </p:txBody>
      </p:sp>
    </p:spTree>
    <p:extLst>
      <p:ext uri="{BB962C8B-B14F-4D97-AF65-F5344CB8AC3E}">
        <p14:creationId xmlns:p14="http://schemas.microsoft.com/office/powerpoint/2010/main" val="34571077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225</Words>
  <Application>Microsoft Office PowerPoint</Application>
  <PresentationFormat>Grand écran</PresentationFormat>
  <Paragraphs>33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Myriad Pro</vt:lpstr>
      <vt:lpstr>Myriad Pro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Duval</dc:creator>
  <cp:keywords>, docId:79A8FDA499CE0BEF054FAC0DCDC30D40</cp:keywords>
  <cp:lastModifiedBy>Krasimira Naydenova (Federation du Quebec SDA Conference)</cp:lastModifiedBy>
  <cp:revision>7</cp:revision>
  <dcterms:created xsi:type="dcterms:W3CDTF">2025-01-06T20:01:04Z</dcterms:created>
  <dcterms:modified xsi:type="dcterms:W3CDTF">2025-01-13T19:04:42Z</dcterms:modified>
</cp:coreProperties>
</file>