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2" r:id="rId2"/>
    <p:sldId id="350" r:id="rId3"/>
    <p:sldId id="259" r:id="rId4"/>
    <p:sldId id="431" r:id="rId5"/>
    <p:sldId id="280" r:id="rId6"/>
    <p:sldId id="402" r:id="rId7"/>
    <p:sldId id="403" r:id="rId8"/>
    <p:sldId id="40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73273-6D79-336F-CB98-63DACE731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3202A9-9F35-47CB-D46A-F55611BD3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4A5C8-6A6F-64F6-18D9-5D837732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87A63F-823D-093F-35E8-65544F02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B2A6B-333C-307F-4FCB-C9A36D25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94A2-174E-9743-A4AF-E3EC50CA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2B200B-CD54-6E12-AC46-A99D39C4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63CBA4-DADE-2EEA-EE72-266E38F1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44EBD7-EA4D-3B2D-487B-A90A870D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CD06B8-A087-AA37-34A7-CF141667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3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47DF84-2E7E-BFA6-FC6C-E2FCA5FE1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2266A0-9E36-5472-DB85-8E4A5C1E5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EA7E5-B3B0-7A9C-4370-1098AE4E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C7185A-BC89-76E2-55FB-4E1EAAA1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EA93C-99D9-EE31-C0A5-2912C089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3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F1350-DCF1-8C11-C45B-BA40D509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D6A33-9222-FCC6-0FE1-B6C131749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60A82A-A8B2-7E83-09BA-B5F581D2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8F11B-4B32-6AC3-0763-CA7BFF1F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B95D8-C975-58A1-D9C4-472B4DF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7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A9B17-BBA5-6328-4E45-6F9CD0A9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D07310-E509-18E6-DD3D-7B6180750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6F338-401D-F2F8-CA8D-572815E5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213043-AA51-8D65-F650-2D740F43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B196E-177A-70C9-8B76-D55CDB1B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21175-814C-39E2-5742-2F4E1C28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8F99F-DE2D-E6E2-AD7C-9F640ADBD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B4B801-32D6-24A8-8D58-35530BB49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FB4B3A-44D0-48DE-9B15-4DAD80B9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2CCB1-6F52-B9E7-10F4-AAAC95D3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BCAC9F-3975-2185-5DD2-4EF1E22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AA3F4-E06E-DC5B-98D7-E68ECD90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0EB4D-F08F-2484-083A-35B23C83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5E1D0B-C735-C2AD-4A19-2D9905B0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C36B1B-298C-37D7-9546-3924E2548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84C330-DB5F-7FE3-549C-9FA2C7EB8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BB4827-E92B-F02D-68F4-337C99A7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2E99F7-1AFF-1E71-7B14-DF97F6B5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C82138-2785-0DE7-5B8A-D8AF2C30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9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E9098-8BB2-9BA2-659A-735EA39B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8FBB21-07AB-D4F2-44F2-8AEEC645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796213-2934-E3D3-1F6D-0BD4968E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6C0803-F227-F4B6-A1D7-0D865B35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4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7E7AF2-D406-D502-29D3-91C43B7E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E39E4A-232C-13BB-71FA-81D9B0DE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39A5B-9860-0D09-A1A2-BD4161CA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94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4175A-D27E-A92C-859D-622B85AF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761FD3-10A8-0429-79C5-AB8BCC2CA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542356-31D2-713A-15BD-95060434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BC841-3E32-9E6E-E61E-952A473A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849981-FF1B-F095-3D11-234962A1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A3BDD6-7906-AEA7-12B0-749D8AC2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3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0D1DA-C916-D12A-07A3-5A720FFD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7AF805-68C6-7A54-63BF-02353C6E6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8B204A-5715-B58C-36D3-8CB80828F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36E2D1-BF3F-C32A-2977-4DD68119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63F6EF-A459-8F4E-DCE0-368E9815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D5A1C9-525D-B8A9-EAFD-78680F43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FE7D1E-6E3D-0CCD-1A57-B7C83195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AE3A7-C6B0-B282-D825-9D597892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7EACF-A9D9-D80C-04A7-2C1056B75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9B74-F159-6946-81C3-1AC67B3D1E46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1CE7DB-C1AA-C366-464B-835BD7C99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71DF24-8C48-DCBE-C83D-CB0AB8001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4621-2A87-7644-BD5F-5AAC2D792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5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heat&#10;&#10;Description automatically generated">
            <a:extLst>
              <a:ext uri="{FF2B5EF4-FFF2-40B4-BE49-F238E27FC236}">
                <a16:creationId xmlns:a16="http://schemas.microsoft.com/office/drawing/2014/main" id="{B9994CBD-6DE5-3920-BD5D-B1C7723D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8F80A7-6397-A2B6-77A7-B57BFB218533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56F53-B322-4062-5FBE-74794A197D7D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7AC1E"/>
                </a:solidFill>
                <a:latin typeface="Myriad Pro" panose="020B0503030403020204" pitchFamily="34" charset="0"/>
              </a:rPr>
              <a:t>RÉCOLTER</a:t>
            </a:r>
            <a:endParaRPr lang="en-US" sz="4800" b="1" dirty="0">
              <a:solidFill>
                <a:srgbClr val="F7AC1E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décisions pour le Christ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DD04B-3CBD-BC40-63A5-C58EC84C4784}"/>
              </a:ext>
            </a:extLst>
          </p:cNvPr>
          <p:cNvSpPr txBox="1"/>
          <p:nvPr/>
        </p:nvSpPr>
        <p:spPr>
          <a:xfrm>
            <a:off x="1411224" y="3429000"/>
            <a:ext cx="936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Réunions d'évangélisation</a:t>
            </a:r>
          </a:p>
        </p:txBody>
      </p:sp>
    </p:spTree>
    <p:extLst>
      <p:ext uri="{BB962C8B-B14F-4D97-AF65-F5344CB8AC3E}">
        <p14:creationId xmlns:p14="http://schemas.microsoft.com/office/powerpoint/2010/main" val="299748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hand with fingers extended&#10;&#10;Description automatically generated">
            <a:extLst>
              <a:ext uri="{FF2B5EF4-FFF2-40B4-BE49-F238E27FC236}">
                <a16:creationId xmlns:a16="http://schemas.microsoft.com/office/drawing/2014/main" id="{A2D71265-2A70-6999-0ADC-1F5CC7FD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6" r="2411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B1FAD-F6FA-D7A8-DE33-09305E88974D}"/>
              </a:ext>
            </a:extLst>
          </p:cNvPr>
          <p:cNvSpPr txBox="1"/>
          <p:nvPr/>
        </p:nvSpPr>
        <p:spPr>
          <a:xfrm>
            <a:off x="5855419" y="4446941"/>
            <a:ext cx="591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Une stratégie biblique pour l'évangélisation par la formation de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55A9E-F390-3C56-39D6-2219FE6F4034}"/>
              </a:ext>
            </a:extLst>
          </p:cNvPr>
          <p:cNvSpPr txBox="1"/>
          <p:nvPr/>
        </p:nvSpPr>
        <p:spPr>
          <a:xfrm>
            <a:off x="5778674" y="720608"/>
            <a:ext cx="6413326" cy="3469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text and circles&#10;&#10;Description automatically generated with medium confidence">
            <a:extLst>
              <a:ext uri="{FF2B5EF4-FFF2-40B4-BE49-F238E27FC236}">
                <a16:creationId xmlns:a16="http://schemas.microsoft.com/office/drawing/2014/main" id="{89C06A89-A2A9-5A1C-88BC-7EAFE4F7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184847"/>
            <a:ext cx="5082459" cy="25412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34298" y="3192087"/>
            <a:ext cx="5162204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500" dirty="0" smtClean="0"/>
              <a:t>TOUT MEMBRE </a:t>
            </a:r>
            <a:r>
              <a:rPr lang="fr-CA" sz="3500" dirty="0" smtClean="0"/>
              <a:t>IMPLIQUÉ</a:t>
            </a:r>
            <a:endParaRPr lang="en-CA" sz="3500" dirty="0"/>
          </a:p>
        </p:txBody>
      </p:sp>
    </p:spTree>
    <p:extLst>
      <p:ext uri="{BB962C8B-B14F-4D97-AF65-F5344CB8AC3E}">
        <p14:creationId xmlns:p14="http://schemas.microsoft.com/office/powerpoint/2010/main" val="70664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00B2C1-FD55-98C0-232E-AB817E304064}"/>
              </a:ext>
            </a:extLst>
          </p:cNvPr>
          <p:cNvSpPr/>
          <p:nvPr/>
        </p:nvSpPr>
        <p:spPr>
          <a:xfrm>
            <a:off x="1237197" y="1203577"/>
            <a:ext cx="9717605" cy="4450846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3E04-4FF2-C2E5-8338-93A7EAFD242C}"/>
              </a:ext>
            </a:extLst>
          </p:cNvPr>
          <p:cNvSpPr txBox="1"/>
          <p:nvPr/>
        </p:nvSpPr>
        <p:spPr>
          <a:xfrm>
            <a:off x="2036378" y="1443841"/>
            <a:ext cx="8119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yriad Pro" panose="020B0503030403020204" pitchFamily="34" charset="0"/>
              </a:rPr>
              <a:t>"Le véritable caractère de l'Église se mesure non pas à la haute profession qu'elle fait, </a:t>
            </a:r>
            <a:r>
              <a:rPr lang="en-US" sz="3600" b="1" dirty="0">
                <a:latin typeface="Myriad Pro" panose="020B0503030403020204" pitchFamily="34" charset="0"/>
              </a:rPr>
              <a:t>non pas aux noms inscrits sur ses livres</a:t>
            </a:r>
            <a:r>
              <a:rPr lang="en-US" sz="3600" dirty="0">
                <a:latin typeface="Myriad Pro" panose="020B0503030403020204" pitchFamily="34" charset="0"/>
              </a:rPr>
              <a:t>, mais à ce qu'elle fait réellement pour le Maître, </a:t>
            </a:r>
            <a:r>
              <a:rPr lang="en-US" sz="3600" b="1" dirty="0">
                <a:latin typeface="Myriad Pro" panose="020B0503030403020204" pitchFamily="34" charset="0"/>
              </a:rPr>
              <a:t>au nombre de ses ouvriers persévérants et fidèles". </a:t>
            </a:r>
          </a:p>
          <a:p>
            <a:pPr algn="ctr">
              <a:spcBef>
                <a:spcPts val="1200"/>
              </a:spcBef>
            </a:pPr>
            <a:r>
              <a:rPr lang="en-US" sz="3200" i="1" dirty="0" err="1" smtClean="0">
                <a:latin typeface="Myriad Pro" panose="020B0503030403020204" pitchFamily="34" charset="0"/>
              </a:rPr>
              <a:t>Ouvriers</a:t>
            </a:r>
            <a:r>
              <a:rPr lang="en-US" sz="3200" i="1" dirty="0" smtClean="0">
                <a:latin typeface="Myriad Pro" panose="020B0503030403020204" pitchFamily="34" charset="0"/>
              </a:rPr>
              <a:t> </a:t>
            </a:r>
            <a:r>
              <a:rPr lang="en-US" sz="3200" i="1" dirty="0">
                <a:latin typeface="Myriad Pro" panose="020B0503030403020204" pitchFamily="34" charset="0"/>
              </a:rPr>
              <a:t>de l'Évangile, </a:t>
            </a:r>
            <a:r>
              <a:rPr lang="en-US" sz="3200" dirty="0">
                <a:latin typeface="Myriad Pro" panose="020B0503030403020204" pitchFamily="34" charset="0"/>
              </a:rPr>
              <a:t>p. 200</a:t>
            </a:r>
          </a:p>
        </p:txBody>
      </p:sp>
      <p:pic>
        <p:nvPicPr>
          <p:cNvPr id="11" name="Picture 10" descr="A blue circle with white letters&#10;&#10;Description automatically generated">
            <a:extLst>
              <a:ext uri="{FF2B5EF4-FFF2-40B4-BE49-F238E27FC236}">
                <a16:creationId xmlns:a16="http://schemas.microsoft.com/office/drawing/2014/main" id="{6A7C5BFE-54D8-B708-0963-AE3DB3D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6" y="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5" b="1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4" name="Picture 3" descr="Close-up of wheat in a field&#10;&#10;Description automatically generated">
            <a:extLst>
              <a:ext uri="{FF2B5EF4-FFF2-40B4-BE49-F238E27FC236}">
                <a16:creationId xmlns:a16="http://schemas.microsoft.com/office/drawing/2014/main" id="{A028BAE3-96CF-86CE-5AAE-0E93A3D8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530" r="28124" b="2504"/>
          <a:stretch/>
        </p:blipFill>
        <p:spPr>
          <a:xfrm>
            <a:off x="8191649" y="173518"/>
            <a:ext cx="3805403" cy="651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8FC39-A630-76A8-B766-9C0CD940696C}"/>
              </a:ext>
            </a:extLst>
          </p:cNvPr>
          <p:cNvSpPr txBox="1"/>
          <p:nvPr/>
        </p:nvSpPr>
        <p:spPr>
          <a:xfrm>
            <a:off x="730648" y="2828835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Le nombre de </a:t>
            </a:r>
            <a:r>
              <a:rPr lang="en-US" sz="3600" b="1" dirty="0">
                <a:latin typeface="Myriad Pro" panose="020B0503030403020204" pitchFamily="34" charset="0"/>
              </a:rPr>
              <a:t>MEMBRES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n'est pas synonyme de succès.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B4E66-5B35-6717-A81C-CBE5A63F145E}"/>
              </a:ext>
            </a:extLst>
          </p:cNvPr>
          <p:cNvSpPr txBox="1"/>
          <p:nvPr/>
        </p:nvSpPr>
        <p:spPr>
          <a:xfrm>
            <a:off x="730648" y="4324053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Le </a:t>
            </a:r>
            <a:r>
              <a:rPr lang="en-US" sz="3600" dirty="0" err="1">
                <a:latin typeface="Myriad Pro" panose="020B0503030403020204" pitchFamily="34" charset="0"/>
              </a:rPr>
              <a:t>nombre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  <a:r>
              <a:rPr lang="en-US" sz="3600" b="1" dirty="0" err="1" smtClean="0">
                <a:latin typeface="Myriad Pro" panose="020B0503030403020204" pitchFamily="34" charset="0"/>
              </a:rPr>
              <a:t>d’OUVRIERS</a:t>
            </a:r>
            <a:r>
              <a:rPr lang="en-US" sz="3600" dirty="0" smtClean="0">
                <a:latin typeface="Myriad Pro" panose="020B0503030403020204" pitchFamily="34" charset="0"/>
              </a:rPr>
              <a:t> </a:t>
            </a:r>
            <a:endParaRPr lang="en-US" sz="3600" dirty="0">
              <a:latin typeface="Myriad Pro" panose="020B05030304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est synonyme de succès.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F767-48C7-142B-C1CE-5E117117BB1F}"/>
              </a:ext>
            </a:extLst>
          </p:cNvPr>
          <p:cNvSpPr txBox="1"/>
          <p:nvPr/>
        </p:nvSpPr>
        <p:spPr>
          <a:xfrm>
            <a:off x="100354" y="565979"/>
            <a:ext cx="780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PARTICIPATION TOTALE DES MEMBRES</a:t>
            </a:r>
          </a:p>
        </p:txBody>
      </p:sp>
    </p:spTree>
    <p:extLst>
      <p:ext uri="{BB962C8B-B14F-4D97-AF65-F5344CB8AC3E}">
        <p14:creationId xmlns:p14="http://schemas.microsoft.com/office/powerpoint/2010/main" val="189525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heat&#10;&#10;Description automatically generated">
            <a:extLst>
              <a:ext uri="{FF2B5EF4-FFF2-40B4-BE49-F238E27FC236}">
                <a16:creationId xmlns:a16="http://schemas.microsoft.com/office/drawing/2014/main" id="{B9994CBD-6DE5-3920-BD5D-B1C7723D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8F80A7-6397-A2B6-77A7-B57BFB218533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56F53-B322-4062-5FBE-74794A197D7D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7AC1E"/>
                </a:solidFill>
                <a:latin typeface="Myriad Pro" panose="020B0503030403020204" pitchFamily="34" charset="0"/>
              </a:rPr>
              <a:t>RÉCOLTER</a:t>
            </a:r>
            <a:endParaRPr lang="en-US" sz="4800" b="1" dirty="0">
              <a:solidFill>
                <a:srgbClr val="F7AC1E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décisions pour le Christ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DD04B-3CBD-BC40-63A5-C58EC84C4784}"/>
              </a:ext>
            </a:extLst>
          </p:cNvPr>
          <p:cNvSpPr txBox="1"/>
          <p:nvPr/>
        </p:nvSpPr>
        <p:spPr>
          <a:xfrm>
            <a:off x="1411224" y="3429000"/>
            <a:ext cx="936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Réunions d'évangélisation</a:t>
            </a:r>
          </a:p>
        </p:txBody>
      </p:sp>
    </p:spTree>
    <p:extLst>
      <p:ext uri="{BB962C8B-B14F-4D97-AF65-F5344CB8AC3E}">
        <p14:creationId xmlns:p14="http://schemas.microsoft.com/office/powerpoint/2010/main" val="388381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yellow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9E03912D-8F02-1327-FB0D-A4C0049B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57B38-93B8-F70D-4194-46CAB9AB95B9}"/>
              </a:ext>
            </a:extLst>
          </p:cNvPr>
          <p:cNvSpPr txBox="1"/>
          <p:nvPr/>
        </p:nvSpPr>
        <p:spPr>
          <a:xfrm>
            <a:off x="3933825" y="2644170"/>
            <a:ext cx="7481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"S'il n'y a pas une application décidée de la vérité à leur cœur, si les mots ne sont pas prononcés au bon moment, appelant à la décision à partir du poids des preuves déjà présentées, les condamnés passent sans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s'identifier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’’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7140D-E81B-A9A6-D4F9-D20022EFEA21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EST-IL ESSENTIEL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1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yellow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9E03912D-8F02-1327-FB0D-A4C0049B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57B38-93B8-F70D-4194-46CAB9AB95B9}"/>
              </a:ext>
            </a:extLst>
          </p:cNvPr>
          <p:cNvSpPr txBox="1"/>
          <p:nvPr/>
        </p:nvSpPr>
        <p:spPr>
          <a:xfrm>
            <a:off x="3933825" y="2644170"/>
            <a:ext cx="7481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"Avec le Christ,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l'occasion en or passe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et ils n'ont pas cédé, et ils s'éloignent de plus en plus de la vérité, de Jésus, et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ne prennent jamais position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du côté du Seigneur. </a:t>
            </a:r>
            <a:endParaRPr lang="en-US" sz="32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Evangélisation,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p. 283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7140D-E81B-A9A6-D4F9-D20022EFEA21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EST-IL ESSENTIEL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3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yellow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9E03912D-8F02-1327-FB0D-A4C0049B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57B38-93B8-F70D-4194-46CAB9AB95B9}"/>
              </a:ext>
            </a:extLst>
          </p:cNvPr>
          <p:cNvSpPr txBox="1"/>
          <p:nvPr/>
        </p:nvSpPr>
        <p:spPr>
          <a:xfrm>
            <a:off x="3933825" y="2644170"/>
            <a:ext cx="7481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"Trop de travail est fait à la hâte pour ajouter des noms au registre de l'église. . . . Ceux qui les admettent disent : "Nous allons d'abord les faire entrer dans l'Église, puis nous les réformerons".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Mais c'est une erreur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</a:t>
            </a:r>
            <a:endParaRPr lang="en-US" sz="32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Review &amp; Herald,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21 mai 1901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7140D-E81B-A9A6-D4F9-D20022EFEA21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EST-IL ESSENTIEL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25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254</Words>
  <Application>Microsoft Office PowerPoint</Application>
  <PresentationFormat>Grand écran</PresentationFormat>
  <Paragraphs>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Duval</dc:creator>
  <cp:keywords>, docId:E3320550B893483FF12711C1AFBA97E5</cp:keywords>
  <cp:lastModifiedBy>Krasimira Naydenova (Federation du Quebec SDA Conference)</cp:lastModifiedBy>
  <cp:revision>9</cp:revision>
  <dcterms:created xsi:type="dcterms:W3CDTF">2025-01-06T19:59:22Z</dcterms:created>
  <dcterms:modified xsi:type="dcterms:W3CDTF">2025-01-13T18:57:38Z</dcterms:modified>
</cp:coreProperties>
</file>