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459" r:id="rId2"/>
    <p:sldId id="350" r:id="rId3"/>
    <p:sldId id="259" r:id="rId4"/>
    <p:sldId id="431" r:id="rId5"/>
    <p:sldId id="458" r:id="rId6"/>
    <p:sldId id="446" r:id="rId7"/>
    <p:sldId id="450" r:id="rId8"/>
    <p:sldId id="332" r:id="rId9"/>
    <p:sldId id="455" r:id="rId10"/>
    <p:sldId id="330" r:id="rId11"/>
    <p:sldId id="447" r:id="rId12"/>
    <p:sldId id="448" r:id="rId13"/>
    <p:sldId id="453"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909"/>
  </p:normalViewPr>
  <p:slideViewPr>
    <p:cSldViewPr snapToGrid="0">
      <p:cViewPr varScale="1">
        <p:scale>
          <a:sx n="115" d="100"/>
          <a:sy n="115" d="100"/>
        </p:scale>
        <p:origin x="39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004CF3-6ED2-4049-AB77-C62CB002E76B}" type="datetimeFigureOut">
              <a:rPr lang="fr-FR" smtClean="0"/>
              <a:t>13/01/2025</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6C58D-B4DE-354D-AE7F-DD80B9AC02EE}" type="slidenum">
              <a:rPr lang="fr-FR" smtClean="0"/>
              <a:t>‹N°›</a:t>
            </a:fld>
            <a:endParaRPr lang="fr-FR"/>
          </a:p>
        </p:txBody>
      </p:sp>
    </p:spTree>
    <p:extLst>
      <p:ext uri="{BB962C8B-B14F-4D97-AF65-F5344CB8AC3E}">
        <p14:creationId xmlns:p14="http://schemas.microsoft.com/office/powerpoint/2010/main" val="2177593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C'est formidable ! Nous nous attendons à ce que de nombreuses divisions, unions, conférences et églises locales travaillent déjà sur des plans pour 2024-2025. Global TMI n'est pas un plan en soi, mais un cadre qui aide tous nos plans à être complets, actifs et continus. Ce cadre comprend trois étapes préliminaires pour relancer et équiper votre église et cinq domaines ministériels essentiels pour chaque phase de la formation de disciples. Présentez vos plans existants à l'aide du formulaire de planification vierge (téléchargeable ici). Vous pouvez utiliser l'exemple de formulaire de l'église comme référence utile (téléchargeable ici). Ensuite, posez-vous les questions suivantes :</a:t>
            </a:r>
          </a:p>
          <a:p>
            <a:pPr marL="0" marR="0">
              <a:spcBef>
                <a:spcPts val="0"/>
              </a:spcBef>
              <a:spcAft>
                <a:spcPts val="6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Y a-t-il une étape préliminaire ou un domaine ministériel essentiel qui n'est pas du tout présent ou qui n'est pas très </a:t>
            </a:r>
            <a:r>
              <a:rPr lang="en-US" sz="1800" b="1" kern="100" dirty="0">
                <a:effectLst/>
                <a:latin typeface="Advent Sans Logo" panose="020B0502040504020204" pitchFamily="34" charset="0"/>
                <a:ea typeface="Calibri" panose="020F0502020204030204" pitchFamily="34" charset="0"/>
                <a:cs typeface="Times New Roman" panose="02020603050405020304" pitchFamily="18" charset="0"/>
              </a:rPr>
              <a:t>actif </a:t>
            </a: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dans vos projets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Existe-t-il un domaine ministériel essentiel qui ne comporte que des activités et des événements, mais aucune structure </a:t>
            </a:r>
            <a:r>
              <a:rPr lang="en-US" sz="1800" b="1" kern="100" dirty="0">
                <a:effectLst/>
                <a:latin typeface="Advent Sans Logo" panose="020B0502040504020204" pitchFamily="34" charset="0"/>
                <a:ea typeface="Calibri" panose="020F0502020204030204" pitchFamily="34" charset="0"/>
                <a:cs typeface="Times New Roman" panose="02020603050405020304" pitchFamily="18" charset="0"/>
              </a:rPr>
              <a:t>permanente </a:t>
            </a: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(personnel d'encadrement, budget, ressources, plans annuels)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Prévoyez-vous d'organiser des </a:t>
            </a:r>
            <a:r>
              <a:rPr lang="en-US" sz="1800" b="1" kern="100" dirty="0">
                <a:effectLst/>
                <a:latin typeface="Advent Sans Logo" panose="020B0502040504020204" pitchFamily="34" charset="0"/>
                <a:ea typeface="Calibri" panose="020F0502020204030204" pitchFamily="34" charset="0"/>
                <a:cs typeface="Times New Roman" panose="02020603050405020304" pitchFamily="18" charset="0"/>
              </a:rPr>
              <a:t>réunions d'évangélisation pour la moisson</a:t>
            </a: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 sous forme traditionnelle, de séminaires ou de petits groupes</a:t>
            </a:r>
            <a:r>
              <a:rPr lang="en-US" sz="1800" b="1" kern="100" dirty="0">
                <a:effectLst/>
                <a:latin typeface="Advent Sans Logo" panose="020B0502040504020204" pitchFamily="34" charset="0"/>
                <a:ea typeface="Calibri" panose="020F0502020204030204" pitchFamily="34" charset="0"/>
                <a:cs typeface="Times New Roman" panose="02020603050405020304" pitchFamily="18" charset="0"/>
              </a:rPr>
              <a:t>, en 2024-2025 </a:t>
            </a: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Advent Sans Logo" panose="020B0502040504020204" pitchFamily="34" charset="0"/>
              <a:ea typeface="Calibri" panose="020F0502020204030204" pitchFamily="34" charset="0"/>
            </a:endParaRPr>
          </a:p>
          <a:p>
            <a:r>
              <a:rPr lang="en-US" sz="1800" dirty="0">
                <a:effectLst/>
                <a:latin typeface="Advent Sans Logo" panose="020B0502040504020204" pitchFamily="34" charset="0"/>
                <a:ea typeface="Calibri" panose="020F0502020204030204" pitchFamily="34" charset="0"/>
              </a:rPr>
              <a:t>Si la réponse aux deux premières questions est non, et que la réponse à la troisième question est oui, alors tu es prêt à participer à Global TMI ! Louons le Seigneur ! Si ce n'est pas le cas, vous pouvez utiliser le cadre de Global TMI pour améliorer vos plans afin qu'ils soient encore plus efficaces et pour vous unir à vos églises sœurs dans le monde entier afin de lancer une stratégie mondiale de formation de disciples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99AB2D44-D680-0548-A6EF-075519A03F9E}" type="slidenum">
              <a:rPr lang="en-US" smtClean="0"/>
              <a:t>7</a:t>
            </a:fld>
            <a:endParaRPr lang="en-US"/>
          </a:p>
        </p:txBody>
      </p:sp>
    </p:spTree>
    <p:extLst>
      <p:ext uri="{BB962C8B-B14F-4D97-AF65-F5344CB8AC3E}">
        <p14:creationId xmlns:p14="http://schemas.microsoft.com/office/powerpoint/2010/main" val="4104409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Global TMI peut contribuer à renforcer les objectifs d'évangélisation sur votre territoire en proposant une initiative mondiale passionnante derrière laquelle vos églises peuvent s'unir. La stratégie et les ressources peuvent inspirer les églises locales de votre région à affiner leurs plans d'évangélisation et à améliorer les taux de rétention. Le formulaire de planification de Global TMI fournit également un cadre qui peut être utilisé par les églises pour rendre compte de leurs plans d'évangélisation et de leurs résultats, et pour mieux suivre l'activité de formation de disciples et mesurer la croissance. </a:t>
            </a:r>
          </a:p>
          <a:p>
            <a:pPr marL="0" marR="0">
              <a:spcBef>
                <a:spcPts val="0"/>
              </a:spcBef>
              <a:spcAft>
                <a:spcPts val="6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dvent Sans Logo" panose="020B0502040504020204" pitchFamily="34" charset="0"/>
                <a:ea typeface="Calibri" panose="020F0502020204030204" pitchFamily="34" charset="0"/>
              </a:rPr>
              <a:t>Les éléments clés de la stratégie Global TMI peuvent tous être trouvés dans le </a:t>
            </a:r>
            <a:r>
              <a:rPr lang="en-US" sz="1800" i="1" dirty="0">
                <a:effectLst/>
                <a:latin typeface="Advent Sans Logo" panose="020B0502040504020204" pitchFamily="34" charset="0"/>
                <a:ea typeface="Calibri" panose="020F0502020204030204" pitchFamily="34" charset="0"/>
              </a:rPr>
              <a:t>Manuel de l'Eglise.</a:t>
            </a:r>
            <a:r>
              <a:rPr lang="en-US" sz="1800" dirty="0">
                <a:effectLst/>
                <a:latin typeface="Advent Sans Logo" panose="020B0502040504020204" pitchFamily="34" charset="0"/>
                <a:ea typeface="Calibri" panose="020F0502020204030204" pitchFamily="34" charset="0"/>
              </a:rPr>
              <a:t> Mais le fait de les organiser en un "plan de discipulat actif et continu" (p. 137) pour les églises locales permet aux administrateurs de partager leurs propres initiatives dans le même contexte local. Par exemple, les initiatives "Comprehensive Health" ou "Compassion" peuvent être expliquées comme aidant les églises locales dans les ministères PREPARE essentiels de la stratégie Global TMI. Le "livre missionnaire de l'année" peut être présenté comme un avantage pour les ministères essentiels PLANT de l'église locale. Les initiatives "Nourrir et retenir" peuvent être présentées comme des atouts précieux pour les ministères essentiels PRESERVE de chaque église. Le cadre de Global TMI pour la formation de disciples donne aux administrateurs un moyen de communiquer les initiatives de manière à ce que les églises locales en perçoivent les avantages et l'importance, plutôt que de les considérer comme de simples ajouts à leurs plans existants. Global TMI rend les initiatives et les ressources des niveaux supérieurs de l'organisation plus pertinentes pour les églises locales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99AB2D44-D680-0548-A6EF-075519A03F9E}" type="slidenum">
              <a:rPr lang="en-US" smtClean="0"/>
              <a:t>9</a:t>
            </a:fld>
            <a:endParaRPr lang="en-US"/>
          </a:p>
        </p:txBody>
      </p:sp>
    </p:spTree>
    <p:extLst>
      <p:ext uri="{BB962C8B-B14F-4D97-AF65-F5344CB8AC3E}">
        <p14:creationId xmlns:p14="http://schemas.microsoft.com/office/powerpoint/2010/main" val="127613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Pour que l'initiative Global TMI atteigne les églises locales et leurs membres, elle doit faire l'objet d'une communication et d'un soutien solides à tous les niveaux de l'organisation. Les divisions, les unions et les conférences sont encouragées à utiliser toutes les plateformes possibles pour sensibiliser et promouvoir Global TMI dans leurs territoires. Utilisez les réunions des administrateurs, les publications des églises, les canaux de médias sociaux, les réunions de camp, et plus encore. </a:t>
            </a:r>
          </a:p>
          <a:p>
            <a:pPr marL="0" marR="0">
              <a:spcBef>
                <a:spcPts val="0"/>
              </a:spcBef>
              <a:spcAft>
                <a:spcPts val="6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Plus important encore peut-être, Global TMI doit être communiqué par les responsables au niveau de la conférence ou de la mission à tous les pasteurs du monde entier. Le planificateur de l'église Global TMI est une ressource qui peut être imprimée par un champ local en plusieurs langues et fournie à chaque pasteur. Ensuite, en demandant à chaque église de soumettre ses plans à la conférence ou à la mission locale, en utilisant le simple formulaire de planification de l'IMT mondiale, nous pouvons obtenir le plus haut niveau de participation - avec pour objectif l'implication totale des membres. </a:t>
            </a:r>
          </a:p>
          <a:p>
            <a:pPr marL="0" marR="0">
              <a:spcBef>
                <a:spcPts val="0"/>
              </a:spcBef>
              <a:spcAft>
                <a:spcPts val="6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Imaginez que toutes les églises du monde entier ne se contentent pas d'organiser des réunions d'évangélisation pour la moisson, mais qu'elles mettent en place des ministères qui répondent aux besoins, trouvent des intérêts spirituels, développent des intérêts et forment de nouveaux ouvriers après le baptême. Chaque division, union et conférence est encouragée à utiliser son influence et ses moyens pour impliquer autant d'églises que possible dans Global TMI.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9AB2D44-D680-0548-A6EF-075519A03F9E}" type="slidenum">
              <a:rPr lang="en-US" smtClean="0"/>
              <a:t>12</a:t>
            </a:fld>
            <a:endParaRPr lang="en-US"/>
          </a:p>
        </p:txBody>
      </p:sp>
    </p:spTree>
    <p:extLst>
      <p:ext uri="{BB962C8B-B14F-4D97-AF65-F5344CB8AC3E}">
        <p14:creationId xmlns:p14="http://schemas.microsoft.com/office/powerpoint/2010/main" val="804284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Si vous avez un ou plusieurs pasteurs ou membres d'église prêts à prendre la parole lors d'une réunion d'évangélisation, vous pouvez consulter plusieurs séries de sermons et de diapositives de présentation disponibles sur notre page de ressources dans la rubrique Ressources pour la moisson.</a:t>
            </a:r>
          </a:p>
          <a:p>
            <a:pPr marL="0" marR="0">
              <a:spcBef>
                <a:spcPts val="0"/>
              </a:spcBef>
              <a:spcAft>
                <a:spcPts val="6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Vous pouvez également envisager d'utiliser YouTube pour diffuser un seul orateur dans de nombreuses églises locales et autres lieux sur l'ensemble de votre territoire. Le pasteur Mark Finley a récemment mené une action réussie sur YouTube en Chine, où ses messages ont été téléchargés plus de 10 millions de fois.</a:t>
            </a:r>
          </a:p>
          <a:p>
            <a:pPr marL="0" marR="0">
              <a:spcBef>
                <a:spcPts val="0"/>
              </a:spcBef>
              <a:spcAft>
                <a:spcPts val="6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dvent Sans Logo" panose="020B0502040504020204" pitchFamily="34" charset="0"/>
                <a:ea typeface="Calibri" panose="020F0502020204030204" pitchFamily="34" charset="0"/>
              </a:rPr>
              <a:t>Une autre très bonne option est une nouvelle série de 18 présentations par le pasteur Doug Batchelor de Amazing Facts, intitulée Prophecy Odyssey. Cette série sera diffusée depuis New York du 20 septembre au 5 octobre 2024. Où que vous soyez dans le monde, vous pouvez organiser des réunions à domicile, dans des églises ou dans d'autres lieux pour visionner les messages du pasteur Batchelor dans l'une des cinq langues principales. Ils peuvent être visionnés en direct ou en différé, et de nouvelles leçons, brochures et illustrations pourront être téléchargées gratuitement. Pour plus d'informations</a:t>
            </a:r>
            <a:r>
              <a:rPr lang="en-US" dirty="0">
                <a:effectLst/>
              </a:rPr>
              <a:t>, </a:t>
            </a:r>
            <a:r>
              <a:rPr lang="en-US" sz="1800" dirty="0">
                <a:effectLst/>
                <a:latin typeface="Advent Sans Logo" panose="020B0502040504020204" pitchFamily="34" charset="0"/>
                <a:ea typeface="Calibri" panose="020F0502020204030204" pitchFamily="34" charset="0"/>
              </a:rPr>
              <a:t>consultez le site </a:t>
            </a:r>
            <a:r>
              <a:rPr lang="en-US" sz="1800" dirty="0" err="1">
                <a:effectLst/>
                <a:latin typeface="Advent Sans Logo" panose="020B0502040504020204" pitchFamily="34" charset="0"/>
                <a:ea typeface="Calibri" panose="020F0502020204030204" pitchFamily="34" charset="0"/>
              </a:rPr>
              <a:t>prophecyodyssey.com. </a:t>
            </a:r>
            <a:endParaRPr lang="en-US" dirty="0"/>
          </a:p>
        </p:txBody>
      </p:sp>
      <p:sp>
        <p:nvSpPr>
          <p:cNvPr id="4" name="Slide Number Placeholder 3"/>
          <p:cNvSpPr>
            <a:spLocks noGrp="1"/>
          </p:cNvSpPr>
          <p:nvPr>
            <p:ph type="sldNum" sz="quarter" idx="5"/>
          </p:nvPr>
        </p:nvSpPr>
        <p:spPr/>
        <p:txBody>
          <a:bodyPr/>
          <a:lstStyle/>
          <a:p>
            <a:fld id="{99AB2D44-D680-0548-A6EF-075519A03F9E}" type="slidenum">
              <a:rPr lang="en-US" smtClean="0"/>
              <a:t>13</a:t>
            </a:fld>
            <a:endParaRPr lang="en-US"/>
          </a:p>
        </p:txBody>
      </p:sp>
    </p:spTree>
    <p:extLst>
      <p:ext uri="{BB962C8B-B14F-4D97-AF65-F5344CB8AC3E}">
        <p14:creationId xmlns:p14="http://schemas.microsoft.com/office/powerpoint/2010/main" val="609360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87C300-D25F-A914-B221-C93E047FF973}"/>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fr-FR"/>
          </a:p>
        </p:txBody>
      </p:sp>
      <p:sp>
        <p:nvSpPr>
          <p:cNvPr id="3" name="Sous-titre 2">
            <a:extLst>
              <a:ext uri="{FF2B5EF4-FFF2-40B4-BE49-F238E27FC236}">
                <a16:creationId xmlns:a16="http://schemas.microsoft.com/office/drawing/2014/main" id="{19A5BC32-3D7D-4CC1-BC73-4C4EF9D00E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12E8B352-AA72-67BD-DC24-1763A719E209}"/>
              </a:ext>
            </a:extLst>
          </p:cNvPr>
          <p:cNvSpPr>
            <a:spLocks noGrp="1"/>
          </p:cNvSpPr>
          <p:nvPr>
            <p:ph type="dt" sz="half" idx="10"/>
          </p:nvPr>
        </p:nvSpPr>
        <p:spPr/>
        <p:txBody>
          <a:bodyPr/>
          <a:lstStyle/>
          <a:p>
            <a:fld id="{05DDC42C-54BA-9E42-A3B7-7DDEA9FEA521}" type="datetimeFigureOut">
              <a:rPr lang="fr-FR" smtClean="0"/>
              <a:t>13/01/2025</a:t>
            </a:fld>
            <a:endParaRPr lang="fr-FR"/>
          </a:p>
        </p:txBody>
      </p:sp>
      <p:sp>
        <p:nvSpPr>
          <p:cNvPr id="5" name="Espace réservé du pied de page 4">
            <a:extLst>
              <a:ext uri="{FF2B5EF4-FFF2-40B4-BE49-F238E27FC236}">
                <a16:creationId xmlns:a16="http://schemas.microsoft.com/office/drawing/2014/main" id="{1275291E-7617-03AB-9941-D607E16AEA6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8B5D9EC-C852-FD1F-FF85-ED63F6383746}"/>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2100587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2DDD2E-6DDD-B20C-0F31-9F0EDDDCB6A7}"/>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C042A7A5-D873-67A0-6E48-F905AAFD3C1E}"/>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AC74B03C-9B99-FFC4-FB67-41EFACD49D89}"/>
              </a:ext>
            </a:extLst>
          </p:cNvPr>
          <p:cNvSpPr>
            <a:spLocks noGrp="1"/>
          </p:cNvSpPr>
          <p:nvPr>
            <p:ph type="dt" sz="half" idx="10"/>
          </p:nvPr>
        </p:nvSpPr>
        <p:spPr/>
        <p:txBody>
          <a:bodyPr/>
          <a:lstStyle/>
          <a:p>
            <a:fld id="{05DDC42C-54BA-9E42-A3B7-7DDEA9FEA521}" type="datetimeFigureOut">
              <a:rPr lang="fr-FR" smtClean="0"/>
              <a:t>13/01/2025</a:t>
            </a:fld>
            <a:endParaRPr lang="fr-FR"/>
          </a:p>
        </p:txBody>
      </p:sp>
      <p:sp>
        <p:nvSpPr>
          <p:cNvPr id="5" name="Espace réservé du pied de page 4">
            <a:extLst>
              <a:ext uri="{FF2B5EF4-FFF2-40B4-BE49-F238E27FC236}">
                <a16:creationId xmlns:a16="http://schemas.microsoft.com/office/drawing/2014/main" id="{6EB35A27-7C84-C661-74FA-C1DDCCC71E3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FB92D3-969F-F7A1-B1A9-B6FB98779DB5}"/>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4162227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32A9A72-5D09-757B-8E21-605BFC58E958}"/>
              </a:ext>
            </a:extLst>
          </p:cNvPr>
          <p:cNvSpPr>
            <a:spLocks noGrp="1"/>
          </p:cNvSpPr>
          <p:nvPr>
            <p:ph type="title" orient="vert"/>
          </p:nvPr>
        </p:nvSpPr>
        <p:spPr>
          <a:xfrm>
            <a:off x="8724900" y="365125"/>
            <a:ext cx="2628900" cy="5811838"/>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EC806D11-1B79-190A-8A92-CBF73D9482D3}"/>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EE31EE0F-0D80-F88F-A99E-D141E370F5DA}"/>
              </a:ext>
            </a:extLst>
          </p:cNvPr>
          <p:cNvSpPr>
            <a:spLocks noGrp="1"/>
          </p:cNvSpPr>
          <p:nvPr>
            <p:ph type="dt" sz="half" idx="10"/>
          </p:nvPr>
        </p:nvSpPr>
        <p:spPr/>
        <p:txBody>
          <a:bodyPr/>
          <a:lstStyle/>
          <a:p>
            <a:fld id="{05DDC42C-54BA-9E42-A3B7-7DDEA9FEA521}" type="datetimeFigureOut">
              <a:rPr lang="fr-FR" smtClean="0"/>
              <a:t>13/01/2025</a:t>
            </a:fld>
            <a:endParaRPr lang="fr-FR"/>
          </a:p>
        </p:txBody>
      </p:sp>
      <p:sp>
        <p:nvSpPr>
          <p:cNvPr id="5" name="Espace réservé du pied de page 4">
            <a:extLst>
              <a:ext uri="{FF2B5EF4-FFF2-40B4-BE49-F238E27FC236}">
                <a16:creationId xmlns:a16="http://schemas.microsoft.com/office/drawing/2014/main" id="{97A53C2B-0CBF-60FE-B145-7F4F65C7263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EF99519-50BF-6C74-8139-4CC7DF428D2F}"/>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1796178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F9FB12-6FDA-EBF8-988E-B0E59705D415}"/>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BDF26435-7DFA-9C07-6636-27809A7A5E22}"/>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B35FBA4F-8571-2E6F-DD10-8B64835B8473}"/>
              </a:ext>
            </a:extLst>
          </p:cNvPr>
          <p:cNvSpPr>
            <a:spLocks noGrp="1"/>
          </p:cNvSpPr>
          <p:nvPr>
            <p:ph type="dt" sz="half" idx="10"/>
          </p:nvPr>
        </p:nvSpPr>
        <p:spPr/>
        <p:txBody>
          <a:bodyPr/>
          <a:lstStyle/>
          <a:p>
            <a:fld id="{05DDC42C-54BA-9E42-A3B7-7DDEA9FEA521}" type="datetimeFigureOut">
              <a:rPr lang="fr-FR" smtClean="0"/>
              <a:t>13/01/2025</a:t>
            </a:fld>
            <a:endParaRPr lang="fr-FR"/>
          </a:p>
        </p:txBody>
      </p:sp>
      <p:sp>
        <p:nvSpPr>
          <p:cNvPr id="5" name="Espace réservé du pied de page 4">
            <a:extLst>
              <a:ext uri="{FF2B5EF4-FFF2-40B4-BE49-F238E27FC236}">
                <a16:creationId xmlns:a16="http://schemas.microsoft.com/office/drawing/2014/main" id="{6B5FDC97-879C-D6AF-437A-8DDF8177F7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431336E-7D37-64A7-EBAB-5EB3C178DF72}"/>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355837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5CF324-1FB3-F5EA-C4DE-E41CCFCEED6F}"/>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8D135457-FC46-E8B1-7A03-CB86F9572E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D0440E30-18AE-9817-DC2A-B7B6A74D0ECC}"/>
              </a:ext>
            </a:extLst>
          </p:cNvPr>
          <p:cNvSpPr>
            <a:spLocks noGrp="1"/>
          </p:cNvSpPr>
          <p:nvPr>
            <p:ph type="dt" sz="half" idx="10"/>
          </p:nvPr>
        </p:nvSpPr>
        <p:spPr/>
        <p:txBody>
          <a:bodyPr/>
          <a:lstStyle/>
          <a:p>
            <a:fld id="{05DDC42C-54BA-9E42-A3B7-7DDEA9FEA521}" type="datetimeFigureOut">
              <a:rPr lang="fr-FR" smtClean="0"/>
              <a:t>13/01/2025</a:t>
            </a:fld>
            <a:endParaRPr lang="fr-FR"/>
          </a:p>
        </p:txBody>
      </p:sp>
      <p:sp>
        <p:nvSpPr>
          <p:cNvPr id="5" name="Espace réservé du pied de page 4">
            <a:extLst>
              <a:ext uri="{FF2B5EF4-FFF2-40B4-BE49-F238E27FC236}">
                <a16:creationId xmlns:a16="http://schemas.microsoft.com/office/drawing/2014/main" id="{14152837-0415-D159-DA4F-FACC568134D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135D618-A545-F151-D6A2-D47FDFCB6456}"/>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1833804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94BDDC-016B-EAE4-CA56-F420B0082142}"/>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64799A0C-8C73-AAB7-5729-BD4AB39541DE}"/>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9966757A-F5EE-B3F2-7028-6D3AC290121B}"/>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C21A8FF8-2ACE-18CB-6F6C-4001EEA4CAEE}"/>
              </a:ext>
            </a:extLst>
          </p:cNvPr>
          <p:cNvSpPr>
            <a:spLocks noGrp="1"/>
          </p:cNvSpPr>
          <p:nvPr>
            <p:ph type="dt" sz="half" idx="10"/>
          </p:nvPr>
        </p:nvSpPr>
        <p:spPr/>
        <p:txBody>
          <a:bodyPr/>
          <a:lstStyle/>
          <a:p>
            <a:fld id="{05DDC42C-54BA-9E42-A3B7-7DDEA9FEA521}" type="datetimeFigureOut">
              <a:rPr lang="fr-FR" smtClean="0"/>
              <a:t>13/01/2025</a:t>
            </a:fld>
            <a:endParaRPr lang="fr-FR"/>
          </a:p>
        </p:txBody>
      </p:sp>
      <p:sp>
        <p:nvSpPr>
          <p:cNvPr id="6" name="Espace réservé du pied de page 5">
            <a:extLst>
              <a:ext uri="{FF2B5EF4-FFF2-40B4-BE49-F238E27FC236}">
                <a16:creationId xmlns:a16="http://schemas.microsoft.com/office/drawing/2014/main" id="{AD24835B-84A8-A88C-CB68-8C96BF021E3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69B7BCE-71B2-AF2A-8943-91F3F75128AF}"/>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370816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C7AF0A-8EB2-9707-DC3A-8338ECE0DBBF}"/>
              </a:ext>
            </a:extLst>
          </p:cNvPr>
          <p:cNvSpPr>
            <a:spLocks noGrp="1"/>
          </p:cNvSpPr>
          <p:nvPr>
            <p:ph type="title"/>
          </p:nvPr>
        </p:nvSpPr>
        <p:spPr>
          <a:xfrm>
            <a:off x="839788" y="365125"/>
            <a:ext cx="10515600" cy="1325563"/>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46CD800A-E64F-C148-723B-26DD0CF66F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27FB6803-3A65-1869-9632-F36DD3029489}"/>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E3334718-DCFB-865B-1E0B-644BD7EC76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5F973ECF-309C-D41D-37D8-18D3E90FDB4B}"/>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8A04965F-6FD3-ABE7-974D-7042B4F3B5D5}"/>
              </a:ext>
            </a:extLst>
          </p:cNvPr>
          <p:cNvSpPr>
            <a:spLocks noGrp="1"/>
          </p:cNvSpPr>
          <p:nvPr>
            <p:ph type="dt" sz="half" idx="10"/>
          </p:nvPr>
        </p:nvSpPr>
        <p:spPr/>
        <p:txBody>
          <a:bodyPr/>
          <a:lstStyle/>
          <a:p>
            <a:fld id="{05DDC42C-54BA-9E42-A3B7-7DDEA9FEA521}" type="datetimeFigureOut">
              <a:rPr lang="fr-FR" smtClean="0"/>
              <a:t>13/01/2025</a:t>
            </a:fld>
            <a:endParaRPr lang="fr-FR"/>
          </a:p>
        </p:txBody>
      </p:sp>
      <p:sp>
        <p:nvSpPr>
          <p:cNvPr id="8" name="Espace réservé du pied de page 7">
            <a:extLst>
              <a:ext uri="{FF2B5EF4-FFF2-40B4-BE49-F238E27FC236}">
                <a16:creationId xmlns:a16="http://schemas.microsoft.com/office/drawing/2014/main" id="{BF39C30D-AEDB-DC76-2F6E-CE5E880C010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786A71A-3FB5-D1B3-6B91-826CA57E1038}"/>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109408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3310DF-2B4C-B1C6-84ED-0524757CE92F}"/>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1334B096-700E-FABD-F9C4-97593737473F}"/>
              </a:ext>
            </a:extLst>
          </p:cNvPr>
          <p:cNvSpPr>
            <a:spLocks noGrp="1"/>
          </p:cNvSpPr>
          <p:nvPr>
            <p:ph type="dt" sz="half" idx="10"/>
          </p:nvPr>
        </p:nvSpPr>
        <p:spPr/>
        <p:txBody>
          <a:bodyPr/>
          <a:lstStyle/>
          <a:p>
            <a:fld id="{05DDC42C-54BA-9E42-A3B7-7DDEA9FEA521}" type="datetimeFigureOut">
              <a:rPr lang="fr-FR" smtClean="0"/>
              <a:t>13/01/2025</a:t>
            </a:fld>
            <a:endParaRPr lang="fr-FR"/>
          </a:p>
        </p:txBody>
      </p:sp>
      <p:sp>
        <p:nvSpPr>
          <p:cNvPr id="4" name="Espace réservé du pied de page 3">
            <a:extLst>
              <a:ext uri="{FF2B5EF4-FFF2-40B4-BE49-F238E27FC236}">
                <a16:creationId xmlns:a16="http://schemas.microsoft.com/office/drawing/2014/main" id="{DE2874FE-68BB-6BF0-4C52-BF8A937E650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5DE2896-434E-25FD-985D-2FD41619AE29}"/>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3313319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886FA95-705D-CE07-7D36-2261BA80F6C7}"/>
              </a:ext>
            </a:extLst>
          </p:cNvPr>
          <p:cNvSpPr>
            <a:spLocks noGrp="1"/>
          </p:cNvSpPr>
          <p:nvPr>
            <p:ph type="dt" sz="half" idx="10"/>
          </p:nvPr>
        </p:nvSpPr>
        <p:spPr/>
        <p:txBody>
          <a:bodyPr/>
          <a:lstStyle/>
          <a:p>
            <a:fld id="{05DDC42C-54BA-9E42-A3B7-7DDEA9FEA521}" type="datetimeFigureOut">
              <a:rPr lang="fr-FR" smtClean="0"/>
              <a:t>13/01/2025</a:t>
            </a:fld>
            <a:endParaRPr lang="fr-FR"/>
          </a:p>
        </p:txBody>
      </p:sp>
      <p:sp>
        <p:nvSpPr>
          <p:cNvPr id="3" name="Espace réservé du pied de page 2">
            <a:extLst>
              <a:ext uri="{FF2B5EF4-FFF2-40B4-BE49-F238E27FC236}">
                <a16:creationId xmlns:a16="http://schemas.microsoft.com/office/drawing/2014/main" id="{9947097C-0584-DD4A-1F18-823B093BDEE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708C8B9-32DE-9BA5-6225-EC50E95A0672}"/>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3839140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116F05-F2CC-3576-1FF9-390133B6A0D2}"/>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D93FE9CC-1DBE-8CC0-D71F-A54BE0CDF0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C4D20BCB-5CE2-C116-6633-40450600BA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C4DDC63D-6119-5B24-91E5-A89A45BCF653}"/>
              </a:ext>
            </a:extLst>
          </p:cNvPr>
          <p:cNvSpPr>
            <a:spLocks noGrp="1"/>
          </p:cNvSpPr>
          <p:nvPr>
            <p:ph type="dt" sz="half" idx="10"/>
          </p:nvPr>
        </p:nvSpPr>
        <p:spPr/>
        <p:txBody>
          <a:bodyPr/>
          <a:lstStyle/>
          <a:p>
            <a:fld id="{05DDC42C-54BA-9E42-A3B7-7DDEA9FEA521}" type="datetimeFigureOut">
              <a:rPr lang="fr-FR" smtClean="0"/>
              <a:t>13/01/2025</a:t>
            </a:fld>
            <a:endParaRPr lang="fr-FR"/>
          </a:p>
        </p:txBody>
      </p:sp>
      <p:sp>
        <p:nvSpPr>
          <p:cNvPr id="6" name="Espace réservé du pied de page 5">
            <a:extLst>
              <a:ext uri="{FF2B5EF4-FFF2-40B4-BE49-F238E27FC236}">
                <a16:creationId xmlns:a16="http://schemas.microsoft.com/office/drawing/2014/main" id="{CCE04388-1467-962F-98E1-55D80C26DB6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6A7DC7B-9742-38CD-033B-11662D1CD3AD}"/>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4267828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CCECD0-CFFA-CF5E-FC16-6BB7FE5FC5EC}"/>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88873B93-57D4-63FE-59F0-2A992BAAFD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B02CC1B-28F0-BEA2-C003-EBFE12166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3D5054A0-B8AC-8BC6-EDDF-9FC2AC83CC91}"/>
              </a:ext>
            </a:extLst>
          </p:cNvPr>
          <p:cNvSpPr>
            <a:spLocks noGrp="1"/>
          </p:cNvSpPr>
          <p:nvPr>
            <p:ph type="dt" sz="half" idx="10"/>
          </p:nvPr>
        </p:nvSpPr>
        <p:spPr/>
        <p:txBody>
          <a:bodyPr/>
          <a:lstStyle/>
          <a:p>
            <a:fld id="{05DDC42C-54BA-9E42-A3B7-7DDEA9FEA521}" type="datetimeFigureOut">
              <a:rPr lang="fr-FR" smtClean="0"/>
              <a:t>13/01/2025</a:t>
            </a:fld>
            <a:endParaRPr lang="fr-FR"/>
          </a:p>
        </p:txBody>
      </p:sp>
      <p:sp>
        <p:nvSpPr>
          <p:cNvPr id="6" name="Espace réservé du pied de page 5">
            <a:extLst>
              <a:ext uri="{FF2B5EF4-FFF2-40B4-BE49-F238E27FC236}">
                <a16:creationId xmlns:a16="http://schemas.microsoft.com/office/drawing/2014/main" id="{ED87DFA0-FDE2-FCAE-FFFA-68FA44794D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E59211C-A930-242A-D84C-8D2FA2D7691C}"/>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262571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3D45314-4F16-5BCA-2F5D-075E7DA610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454A94DE-E6A8-1325-AEBB-9069892C10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79CF9FEE-844D-B795-BB9F-F26B0EA0AE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DDC42C-54BA-9E42-A3B7-7DDEA9FEA521}" type="datetimeFigureOut">
              <a:rPr lang="fr-FR" smtClean="0"/>
              <a:t>13/01/2025</a:t>
            </a:fld>
            <a:endParaRPr lang="fr-FR"/>
          </a:p>
        </p:txBody>
      </p:sp>
      <p:sp>
        <p:nvSpPr>
          <p:cNvPr id="5" name="Espace réservé du pied de page 4">
            <a:extLst>
              <a:ext uri="{FF2B5EF4-FFF2-40B4-BE49-F238E27FC236}">
                <a16:creationId xmlns:a16="http://schemas.microsoft.com/office/drawing/2014/main" id="{EDDEE8B9-DDDC-DCA1-9A5B-D7A78589C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D28EDA7-4D45-6439-6EDF-13DB7FA26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A44C37-E3B8-E141-B590-4F125DCB28F7}" type="slidenum">
              <a:rPr lang="fr-FR" smtClean="0"/>
              <a:t>‹N°›</a:t>
            </a:fld>
            <a:endParaRPr lang="fr-FR"/>
          </a:p>
        </p:txBody>
      </p:sp>
    </p:spTree>
    <p:extLst>
      <p:ext uri="{BB962C8B-B14F-4D97-AF65-F5344CB8AC3E}">
        <p14:creationId xmlns:p14="http://schemas.microsoft.com/office/powerpoint/2010/main" val="3179872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D8F03-3587-8599-03DF-60D997713168}"/>
              </a:ext>
            </a:extLst>
          </p:cNvPr>
          <p:cNvPicPr>
            <a:picLocks noChangeAspect="1"/>
          </p:cNvPicPr>
          <p:nvPr/>
        </p:nvPicPr>
        <p:blipFill rotWithShape="1">
          <a:blip r:embed="rId2"/>
          <a:srcRect l="13715" t="7018" r="14148" b="6562"/>
          <a:stretch/>
        </p:blipFill>
        <p:spPr>
          <a:xfrm rot="21374839">
            <a:off x="276659" y="379693"/>
            <a:ext cx="7633821" cy="6096810"/>
          </a:xfrm>
          <a:prstGeom prst="rect">
            <a:avLst/>
          </a:prstGeom>
        </p:spPr>
      </p:pic>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l="16428" r="50704" b="1"/>
          <a:stretch/>
        </p:blipFill>
        <p:spPr>
          <a:xfrm>
            <a:off x="8185614" y="169917"/>
            <a:ext cx="3807644" cy="6516362"/>
          </a:xfrm>
          <a:prstGeom prst="rect">
            <a:avLst/>
          </a:prstGeom>
        </p:spPr>
      </p:pic>
      <p:sp>
        <p:nvSpPr>
          <p:cNvPr id="4" name="TextBox 3">
            <a:extLst>
              <a:ext uri="{FF2B5EF4-FFF2-40B4-BE49-F238E27FC236}">
                <a16:creationId xmlns:a16="http://schemas.microsoft.com/office/drawing/2014/main" id="{8E78AF26-BB97-63FF-2865-ECCAACD8CC98}"/>
              </a:ext>
            </a:extLst>
          </p:cNvPr>
          <p:cNvSpPr txBox="1"/>
          <p:nvPr/>
        </p:nvSpPr>
        <p:spPr>
          <a:xfrm>
            <a:off x="8185614" y="1458269"/>
            <a:ext cx="380764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smtClean="0">
                <a:solidFill>
                  <a:prstClr val="black"/>
                </a:solidFill>
                <a:latin typeface="Myriad Pro" panose="020B0503030403020204" pitchFamily="34" charset="0"/>
              </a:rPr>
              <a:t>PLANIFICATEUR D’ÉGLISE</a:t>
            </a:r>
            <a:endParaRPr kumimoji="0" lang="en-US" sz="4300" b="1" i="0" u="none" strike="noStrike" kern="1200" cap="none" spc="0" normalizeH="0" baseline="0" noProof="0" dirty="0">
              <a:ln>
                <a:noFill/>
              </a:ln>
              <a:solidFill>
                <a:prstClr val="black"/>
              </a:solidFill>
              <a:effectLst/>
              <a:uLnTx/>
              <a:uFillTx/>
              <a:latin typeface="Myriad Pro" panose="020B0503030403020204" pitchFamily="34" charset="0"/>
            </a:endParaRPr>
          </a:p>
        </p:txBody>
      </p:sp>
      <p:pic>
        <p:nvPicPr>
          <p:cNvPr id="5" name="Picture 4" descr="A logo of a company&#10;&#10;Description automatically generated">
            <a:extLst>
              <a:ext uri="{FF2B5EF4-FFF2-40B4-BE49-F238E27FC236}">
                <a16:creationId xmlns:a16="http://schemas.microsoft.com/office/drawing/2014/main" id="{CA5B4341-1445-81E1-BBA0-46F57C018C51}"/>
              </a:ext>
            </a:extLst>
          </p:cNvPr>
          <p:cNvPicPr>
            <a:picLocks noChangeAspect="1"/>
          </p:cNvPicPr>
          <p:nvPr/>
        </p:nvPicPr>
        <p:blipFill>
          <a:blip r:embed="rId4"/>
          <a:stretch>
            <a:fillRect/>
          </a:stretch>
        </p:blipFill>
        <p:spPr>
          <a:xfrm>
            <a:off x="9138460" y="3444543"/>
            <a:ext cx="1901952" cy="1901952"/>
          </a:xfrm>
          <a:prstGeom prst="rect">
            <a:avLst/>
          </a:prstGeom>
        </p:spPr>
      </p:pic>
    </p:spTree>
    <p:extLst>
      <p:ext uri="{BB962C8B-B14F-4D97-AF65-F5344CB8AC3E}">
        <p14:creationId xmlns:p14="http://schemas.microsoft.com/office/powerpoint/2010/main" val="2599914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close-up of a chart&#10;&#10;Description automatically generated">
            <a:extLst>
              <a:ext uri="{FF2B5EF4-FFF2-40B4-BE49-F238E27FC236}">
                <a16:creationId xmlns:a16="http://schemas.microsoft.com/office/drawing/2014/main" id="{B632D72E-4A91-4C7C-6F45-CA4CFD893F45}"/>
              </a:ext>
            </a:extLst>
          </p:cNvPr>
          <p:cNvPicPr>
            <a:picLocks noChangeAspect="1"/>
          </p:cNvPicPr>
          <p:nvPr/>
        </p:nvPicPr>
        <p:blipFill>
          <a:blip r:embed="rId3"/>
          <a:stretch>
            <a:fillRect/>
          </a:stretch>
        </p:blipFill>
        <p:spPr>
          <a:xfrm>
            <a:off x="0" y="1961803"/>
            <a:ext cx="12179562" cy="4359853"/>
          </a:xfrm>
          <a:prstGeom prst="rect">
            <a:avLst/>
          </a:prstGeom>
        </p:spPr>
      </p:pic>
      <p:sp>
        <p:nvSpPr>
          <p:cNvPr id="4" name="TextBox 3">
            <a:extLst>
              <a:ext uri="{FF2B5EF4-FFF2-40B4-BE49-F238E27FC236}">
                <a16:creationId xmlns:a16="http://schemas.microsoft.com/office/drawing/2014/main" id="{7AF7BAAD-F5D7-34A9-F823-3F76159106CD}"/>
              </a:ext>
            </a:extLst>
          </p:cNvPr>
          <p:cNvSpPr txBox="1"/>
          <p:nvPr/>
        </p:nvSpPr>
        <p:spPr>
          <a:xfrm>
            <a:off x="1214748" y="165807"/>
            <a:ext cx="976250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2024-2025 ÉVANGÉLISATION PAR LA FORMATION DE DISCIPLES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Modèle de plan ecclésiastique</a:t>
            </a:r>
          </a:p>
        </p:txBody>
      </p:sp>
    </p:spTree>
    <p:extLst>
      <p:ext uri="{BB962C8B-B14F-4D97-AF65-F5344CB8AC3E}">
        <p14:creationId xmlns:p14="http://schemas.microsoft.com/office/powerpoint/2010/main" val="2251872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green rectangular object with orange stripes&#10;&#10;Description automatically generated">
            <a:extLst>
              <a:ext uri="{FF2B5EF4-FFF2-40B4-BE49-F238E27FC236}">
                <a16:creationId xmlns:a16="http://schemas.microsoft.com/office/drawing/2014/main" id="{54F18CAF-29E2-F6A5-2246-5F2561FC8F1D}"/>
              </a:ext>
            </a:extLst>
          </p:cNvPr>
          <p:cNvPicPr>
            <a:picLocks noChangeAspect="1"/>
          </p:cNvPicPr>
          <p:nvPr/>
        </p:nvPicPr>
        <p:blipFill>
          <a:blip r:embed="rId3"/>
          <a:stretch>
            <a:fillRect/>
          </a:stretch>
        </p:blipFill>
        <p:spPr>
          <a:xfrm>
            <a:off x="0" y="6154057"/>
            <a:ext cx="12192000" cy="703943"/>
          </a:xfrm>
          <a:prstGeom prst="rect">
            <a:avLst/>
          </a:prstGeom>
        </p:spPr>
      </p:pic>
      <p:sp>
        <p:nvSpPr>
          <p:cNvPr id="4" name="Rounded Rectangle 3">
            <a:extLst>
              <a:ext uri="{FF2B5EF4-FFF2-40B4-BE49-F238E27FC236}">
                <a16:creationId xmlns:a16="http://schemas.microsoft.com/office/drawing/2014/main" id="{8E378C5A-501F-1657-5FB0-55A42BD6A566}"/>
              </a:ext>
            </a:extLst>
          </p:cNvPr>
          <p:cNvSpPr/>
          <p:nvPr/>
        </p:nvSpPr>
        <p:spPr>
          <a:xfrm>
            <a:off x="1152395" y="1402915"/>
            <a:ext cx="9807879" cy="4045907"/>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6860DE-1CC0-70BF-6193-D9C288251CBE}"/>
              </a:ext>
            </a:extLst>
          </p:cNvPr>
          <p:cNvSpPr txBox="1"/>
          <p:nvPr/>
        </p:nvSpPr>
        <p:spPr>
          <a:xfrm>
            <a:off x="2018458" y="1717708"/>
            <a:ext cx="8155083" cy="2862322"/>
          </a:xfrm>
          <a:prstGeom prst="rect">
            <a:avLst/>
          </a:prstGeom>
          <a:noFill/>
        </p:spPr>
        <p:txBody>
          <a:bodyPr wrap="square" rtlCol="0">
            <a:spAutoFit/>
          </a:bodyPr>
          <a:lstStyle/>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lang="en-US" sz="3600" dirty="0" err="1">
                <a:latin typeface="Myriad Pro" panose="020B0503030403020204" pitchFamily="34" charset="0"/>
              </a:rPr>
              <a:t>Promouvoir</a:t>
            </a:r>
            <a:r>
              <a:rPr lang="en-US" sz="3600" dirty="0">
                <a:latin typeface="Myriad Pro" panose="020B0503030403020204" pitchFamily="34" charset="0"/>
              </a:rPr>
              <a:t> </a:t>
            </a:r>
            <a:r>
              <a:rPr lang="en-US" sz="3600" dirty="0" smtClean="0">
                <a:latin typeface="Myriad Pro" panose="020B0503030403020204" pitchFamily="34" charset="0"/>
              </a:rPr>
              <a:t>TMI Global par </a:t>
            </a:r>
            <a:r>
              <a:rPr lang="en-US" sz="3600" dirty="0">
                <a:latin typeface="Myriad Pro" panose="020B0503030403020204" pitchFamily="34" charset="0"/>
              </a:rPr>
              <a:t>le biais de toutes les plateformes possibles - réunions d'administrateurs, médias sociaux, publications, réunions de camps, etc.</a:t>
            </a:r>
          </a:p>
        </p:txBody>
      </p:sp>
      <p:sp>
        <p:nvSpPr>
          <p:cNvPr id="6" name="TextBox 5">
            <a:extLst>
              <a:ext uri="{FF2B5EF4-FFF2-40B4-BE49-F238E27FC236}">
                <a16:creationId xmlns:a16="http://schemas.microsoft.com/office/drawing/2014/main" id="{C9A2FCD9-871A-1764-0065-557780AFBA6E}"/>
              </a:ext>
            </a:extLst>
          </p:cNvPr>
          <p:cNvSpPr txBox="1"/>
          <p:nvPr/>
        </p:nvSpPr>
        <p:spPr>
          <a:xfrm>
            <a:off x="1390650" y="282181"/>
            <a:ext cx="941070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ÉTAPES POUR LES ADMINISTRATEURS</a:t>
            </a:r>
          </a:p>
        </p:txBody>
      </p:sp>
    </p:spTree>
    <p:extLst>
      <p:ext uri="{BB962C8B-B14F-4D97-AF65-F5344CB8AC3E}">
        <p14:creationId xmlns:p14="http://schemas.microsoft.com/office/powerpoint/2010/main" val="1920329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descr="A green rectangular object with orange stripes&#10;&#10;Description automatically generated">
            <a:extLst>
              <a:ext uri="{FF2B5EF4-FFF2-40B4-BE49-F238E27FC236}">
                <a16:creationId xmlns:a16="http://schemas.microsoft.com/office/drawing/2014/main" id="{54F18CAF-29E2-F6A5-2246-5F2561FC8F1D}"/>
              </a:ext>
            </a:extLst>
          </p:cNvPr>
          <p:cNvPicPr>
            <a:picLocks noChangeAspect="1"/>
          </p:cNvPicPr>
          <p:nvPr/>
        </p:nvPicPr>
        <p:blipFill>
          <a:blip r:embed="rId4"/>
          <a:stretch>
            <a:fillRect/>
          </a:stretch>
        </p:blipFill>
        <p:spPr>
          <a:xfrm>
            <a:off x="0" y="6154057"/>
            <a:ext cx="12192000" cy="703943"/>
          </a:xfrm>
          <a:prstGeom prst="rect">
            <a:avLst/>
          </a:prstGeom>
        </p:spPr>
      </p:pic>
      <p:sp>
        <p:nvSpPr>
          <p:cNvPr id="4" name="Rounded Rectangle 3">
            <a:extLst>
              <a:ext uri="{FF2B5EF4-FFF2-40B4-BE49-F238E27FC236}">
                <a16:creationId xmlns:a16="http://schemas.microsoft.com/office/drawing/2014/main" id="{8E378C5A-501F-1657-5FB0-55A42BD6A566}"/>
              </a:ext>
            </a:extLst>
          </p:cNvPr>
          <p:cNvSpPr/>
          <p:nvPr/>
        </p:nvSpPr>
        <p:spPr>
          <a:xfrm>
            <a:off x="1152395" y="1402915"/>
            <a:ext cx="9807879" cy="4045907"/>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6860DE-1CC0-70BF-6193-D9C288251CBE}"/>
              </a:ext>
            </a:extLst>
          </p:cNvPr>
          <p:cNvSpPr txBox="1"/>
          <p:nvPr/>
        </p:nvSpPr>
        <p:spPr>
          <a:xfrm>
            <a:off x="2018458" y="1717708"/>
            <a:ext cx="8155083" cy="3754874"/>
          </a:xfrm>
          <a:prstGeom prst="rect">
            <a:avLst/>
          </a:prstGeom>
          <a:noFill/>
        </p:spPr>
        <p:txBody>
          <a:bodyPr wrap="square" rtlCol="0">
            <a:spAutoFit/>
          </a:bodyPr>
          <a:lstStyle/>
          <a:p>
            <a:pPr marL="742950" marR="0" lvl="0" indent="-742950" defTabSz="914400" rtl="0" eaLnBrk="1" fontAlgn="auto" latinLnBrk="0" hangingPunct="1">
              <a:lnSpc>
                <a:spcPct val="100000"/>
              </a:lnSpc>
              <a:spcBef>
                <a:spcPts val="0"/>
              </a:spcBef>
              <a:spcAft>
                <a:spcPts val="0"/>
              </a:spcAft>
              <a:buClrTx/>
              <a:buSzTx/>
              <a:buFont typeface="+mj-lt"/>
              <a:buAutoNum type="arabicPeriod" startAt="2"/>
              <a:tabLst/>
              <a:defRPr/>
            </a:pPr>
            <a:r>
              <a:rPr lang="en-US" sz="3400" dirty="0">
                <a:latin typeface="Myriad Pro" panose="020B0503030403020204" pitchFamily="34" charset="0"/>
              </a:rPr>
              <a:t>Fournir à chaque pasteur le planificateur global de l'église TMI</a:t>
            </a:r>
          </a:p>
          <a:p>
            <a:pPr marL="742950" marR="0" lvl="0" indent="-742950" defTabSz="914400" rtl="0" eaLnBrk="1" fontAlgn="auto" latinLnBrk="0" hangingPunct="1">
              <a:lnSpc>
                <a:spcPct val="100000"/>
              </a:lnSpc>
              <a:spcBef>
                <a:spcPts val="0"/>
              </a:spcBef>
              <a:spcAft>
                <a:spcPts val="0"/>
              </a:spcAft>
              <a:buClrTx/>
              <a:buSzTx/>
              <a:buFont typeface="+mj-lt"/>
              <a:buAutoNum type="arabicPeriod" startAt="2"/>
              <a:tabLst/>
              <a:defRPr/>
            </a:pPr>
            <a:r>
              <a:rPr lang="en-US" sz="3400" dirty="0">
                <a:latin typeface="Myriad Pro" panose="020B0503030403020204" pitchFamily="34" charset="0"/>
              </a:rPr>
              <a:t>Demander à chaque église de remplir le formulaire de planification de la TMI mondiale</a:t>
            </a:r>
          </a:p>
          <a:p>
            <a:pPr marL="742950" marR="0" lvl="0" indent="-742950" defTabSz="914400" rtl="0" eaLnBrk="1" fontAlgn="auto" latinLnBrk="0" hangingPunct="1">
              <a:lnSpc>
                <a:spcPct val="100000"/>
              </a:lnSpc>
              <a:spcBef>
                <a:spcPts val="0"/>
              </a:spcBef>
              <a:spcAft>
                <a:spcPts val="0"/>
              </a:spcAft>
              <a:buClrTx/>
              <a:buSzTx/>
              <a:buFont typeface="+mj-lt"/>
              <a:buAutoNum type="arabicPeriod" startAt="2"/>
              <a:tabLst/>
              <a:defRPr/>
            </a:pPr>
            <a:r>
              <a:rPr lang="en-US" sz="3400" dirty="0">
                <a:latin typeface="Myriad Pro" panose="020B0503030403020204" pitchFamily="34" charset="0"/>
              </a:rPr>
              <a:t>Déclarer le nombre d'églises participantes dans votre territoire </a:t>
            </a:r>
          </a:p>
        </p:txBody>
      </p:sp>
      <p:sp>
        <p:nvSpPr>
          <p:cNvPr id="6" name="TextBox 5">
            <a:extLst>
              <a:ext uri="{FF2B5EF4-FFF2-40B4-BE49-F238E27FC236}">
                <a16:creationId xmlns:a16="http://schemas.microsoft.com/office/drawing/2014/main" id="{C9A2FCD9-871A-1764-0065-557780AFBA6E}"/>
              </a:ext>
            </a:extLst>
          </p:cNvPr>
          <p:cNvSpPr txBox="1"/>
          <p:nvPr/>
        </p:nvSpPr>
        <p:spPr>
          <a:xfrm>
            <a:off x="1390650" y="282181"/>
            <a:ext cx="941070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ÉTAPES POUR LES ADMINISTRATEURS</a:t>
            </a:r>
          </a:p>
        </p:txBody>
      </p:sp>
    </p:spTree>
    <p:extLst>
      <p:ext uri="{BB962C8B-B14F-4D97-AF65-F5344CB8AC3E}">
        <p14:creationId xmlns:p14="http://schemas.microsoft.com/office/powerpoint/2010/main" val="4108920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r="32605" b="1"/>
          <a:stretch/>
        </p:blipFill>
        <p:spPr>
          <a:xfrm>
            <a:off x="194948" y="173518"/>
            <a:ext cx="7803277" cy="6512761"/>
          </a:xfrm>
          <a:prstGeom prst="rect">
            <a:avLst/>
          </a:prstGeom>
        </p:spPr>
      </p:pic>
      <p:pic>
        <p:nvPicPr>
          <p:cNvPr id="4" name="Picture 3">
            <a:extLst>
              <a:ext uri="{FF2B5EF4-FFF2-40B4-BE49-F238E27FC236}">
                <a16:creationId xmlns:a16="http://schemas.microsoft.com/office/drawing/2014/main" id="{A028BAE3-96CF-86CE-5AAE-0E93A3D8E515}"/>
              </a:ext>
            </a:extLst>
          </p:cNvPr>
          <p:cNvPicPr>
            <a:picLocks noChangeAspect="1"/>
          </p:cNvPicPr>
          <p:nvPr/>
        </p:nvPicPr>
        <p:blipFill>
          <a:blip r:embed="rId4"/>
          <a:srcRect l="28108" r="28108"/>
          <a:stretch/>
        </p:blipFill>
        <p:spPr>
          <a:xfrm>
            <a:off x="8191649" y="173518"/>
            <a:ext cx="3805403" cy="6512761"/>
          </a:xfrm>
          <a:prstGeom prst="rect">
            <a:avLst/>
          </a:prstGeom>
        </p:spPr>
      </p:pic>
      <p:sp>
        <p:nvSpPr>
          <p:cNvPr id="7" name="TextBox 6">
            <a:extLst>
              <a:ext uri="{FF2B5EF4-FFF2-40B4-BE49-F238E27FC236}">
                <a16:creationId xmlns:a16="http://schemas.microsoft.com/office/drawing/2014/main" id="{48C5F767-48C7-142B-C1CE-5E117117BB1F}"/>
              </a:ext>
            </a:extLst>
          </p:cNvPr>
          <p:cNvSpPr txBox="1"/>
          <p:nvPr/>
        </p:nvSpPr>
        <p:spPr>
          <a:xfrm>
            <a:off x="100354" y="565979"/>
            <a:ext cx="7803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QUESTION</a:t>
            </a:r>
          </a:p>
        </p:txBody>
      </p:sp>
      <p:sp>
        <p:nvSpPr>
          <p:cNvPr id="2" name="TextBox 1">
            <a:extLst>
              <a:ext uri="{FF2B5EF4-FFF2-40B4-BE49-F238E27FC236}">
                <a16:creationId xmlns:a16="http://schemas.microsoft.com/office/drawing/2014/main" id="{404EBF05-DAD8-E905-3D41-ABE72CB7830B}"/>
              </a:ext>
            </a:extLst>
          </p:cNvPr>
          <p:cNvSpPr txBox="1"/>
          <p:nvPr/>
        </p:nvSpPr>
        <p:spPr>
          <a:xfrm>
            <a:off x="730648" y="2459504"/>
            <a:ext cx="673187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Des ressources sont-elles disponibles pour les réunions d'évangélisation en 2024-2025 ?</a:t>
            </a:r>
            <a:endParaRPr kumimoji="0" lang="en-US" sz="4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2856372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s hand with fingers extended&#10;&#10;Description automatically generated">
            <a:extLst>
              <a:ext uri="{FF2B5EF4-FFF2-40B4-BE49-F238E27FC236}">
                <a16:creationId xmlns:a16="http://schemas.microsoft.com/office/drawing/2014/main" id="{A2D71265-2A70-6999-0ADC-1F5CC7FDC18B}"/>
              </a:ext>
            </a:extLst>
          </p:cNvPr>
          <p:cNvPicPr>
            <a:picLocks noChangeAspect="1"/>
          </p:cNvPicPr>
          <p:nvPr/>
        </p:nvPicPr>
        <p:blipFill rotWithShape="1">
          <a:blip r:embed="rId2"/>
          <a:srcRect l="7196" r="24117"/>
          <a:stretch/>
        </p:blipFill>
        <p:spPr>
          <a:xfrm>
            <a:off x="1" y="0"/>
            <a:ext cx="12192000" cy="6858001"/>
          </a:xfrm>
          <a:prstGeom prst="rect">
            <a:avLst/>
          </a:prstGeom>
        </p:spPr>
      </p:pic>
      <p:sp>
        <p:nvSpPr>
          <p:cNvPr id="6" name="TextBox 5">
            <a:extLst>
              <a:ext uri="{FF2B5EF4-FFF2-40B4-BE49-F238E27FC236}">
                <a16:creationId xmlns:a16="http://schemas.microsoft.com/office/drawing/2014/main" id="{4D0B1FAD-F6FA-D7A8-DE33-09305E88974D}"/>
              </a:ext>
            </a:extLst>
          </p:cNvPr>
          <p:cNvSpPr txBox="1"/>
          <p:nvPr/>
        </p:nvSpPr>
        <p:spPr>
          <a:xfrm>
            <a:off x="5855419" y="4446941"/>
            <a:ext cx="5911961" cy="1077218"/>
          </a:xfrm>
          <a:prstGeom prst="rect">
            <a:avLst/>
          </a:prstGeom>
          <a:noFill/>
        </p:spPr>
        <p:txBody>
          <a:bodyPr wrap="square" rtlCol="0">
            <a:spAutoFit/>
          </a:bodyPr>
          <a:lstStyle/>
          <a:p>
            <a:pPr algn="ctr"/>
            <a:r>
              <a:rPr lang="en-US" sz="3200" b="1" dirty="0">
                <a:latin typeface="Myriad Pro" panose="020B0503030403020204" pitchFamily="34" charset="0"/>
              </a:rPr>
              <a:t>Une stratégie biblique pour l'évangélisation par la formation de disciples</a:t>
            </a:r>
          </a:p>
        </p:txBody>
      </p:sp>
      <p:sp>
        <p:nvSpPr>
          <p:cNvPr id="4" name="TextBox 3">
            <a:extLst>
              <a:ext uri="{FF2B5EF4-FFF2-40B4-BE49-F238E27FC236}">
                <a16:creationId xmlns:a16="http://schemas.microsoft.com/office/drawing/2014/main" id="{D1D55A9E-F390-3C56-39D6-2219FE6F4034}"/>
              </a:ext>
            </a:extLst>
          </p:cNvPr>
          <p:cNvSpPr txBox="1"/>
          <p:nvPr/>
        </p:nvSpPr>
        <p:spPr>
          <a:xfrm>
            <a:off x="5778674" y="720608"/>
            <a:ext cx="6413326" cy="3469709"/>
          </a:xfrm>
          <a:prstGeom prst="rect">
            <a:avLst/>
          </a:prstGeom>
          <a:solidFill>
            <a:schemeClr val="bg1"/>
          </a:solidFill>
        </p:spPr>
        <p:txBody>
          <a:bodyPr wrap="square" rtlCol="0">
            <a:spAutoFit/>
          </a:bodyPr>
          <a:lstStyle/>
          <a:p>
            <a:endParaRPr lang="en-US" dirty="0"/>
          </a:p>
        </p:txBody>
      </p:sp>
      <p:pic>
        <p:nvPicPr>
          <p:cNvPr id="3" name="Picture 2" descr="A logo with text and circles&#10;&#10;Description automatically generated with medium confidence">
            <a:extLst>
              <a:ext uri="{FF2B5EF4-FFF2-40B4-BE49-F238E27FC236}">
                <a16:creationId xmlns:a16="http://schemas.microsoft.com/office/drawing/2014/main" id="{89C06A89-A2A9-5A1C-88BC-7EAFE4F760BB}"/>
              </a:ext>
            </a:extLst>
          </p:cNvPr>
          <p:cNvPicPr>
            <a:picLocks noChangeAspect="1"/>
          </p:cNvPicPr>
          <p:nvPr/>
        </p:nvPicPr>
        <p:blipFill>
          <a:blip r:embed="rId3"/>
          <a:stretch>
            <a:fillRect/>
          </a:stretch>
        </p:blipFill>
        <p:spPr>
          <a:xfrm>
            <a:off x="6270171" y="1184847"/>
            <a:ext cx="5082459" cy="2541230"/>
          </a:xfrm>
          <a:prstGeom prst="rect">
            <a:avLst/>
          </a:prstGeom>
        </p:spPr>
      </p:pic>
      <p:sp>
        <p:nvSpPr>
          <p:cNvPr id="5" name="ZoneTexte 4"/>
          <p:cNvSpPr txBox="1"/>
          <p:nvPr/>
        </p:nvSpPr>
        <p:spPr>
          <a:xfrm>
            <a:off x="6417425" y="3223447"/>
            <a:ext cx="4935205" cy="630942"/>
          </a:xfrm>
          <a:prstGeom prst="rect">
            <a:avLst/>
          </a:prstGeom>
          <a:solidFill>
            <a:schemeClr val="bg1"/>
          </a:solidFill>
        </p:spPr>
        <p:txBody>
          <a:bodyPr wrap="square" rtlCol="0">
            <a:spAutoFit/>
          </a:bodyPr>
          <a:lstStyle/>
          <a:p>
            <a:pPr algn="ctr"/>
            <a:r>
              <a:rPr lang="fr-CA" sz="3500" dirty="0" smtClean="0"/>
              <a:t>TOUT MEMBRE </a:t>
            </a:r>
            <a:r>
              <a:rPr lang="fr-CA" sz="3500" dirty="0" smtClean="0"/>
              <a:t>IMPLIQUÉ</a:t>
            </a:r>
            <a:endParaRPr lang="en-CA" sz="3500" dirty="0"/>
          </a:p>
        </p:txBody>
      </p:sp>
    </p:spTree>
    <p:extLst>
      <p:ext uri="{BB962C8B-B14F-4D97-AF65-F5344CB8AC3E}">
        <p14:creationId xmlns:p14="http://schemas.microsoft.com/office/powerpoint/2010/main" val="706643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9" name="Rounded Rectangle 8">
            <a:extLst>
              <a:ext uri="{FF2B5EF4-FFF2-40B4-BE49-F238E27FC236}">
                <a16:creationId xmlns:a16="http://schemas.microsoft.com/office/drawing/2014/main" id="{EA00B2C1-FD55-98C0-232E-AB817E304064}"/>
              </a:ext>
            </a:extLst>
          </p:cNvPr>
          <p:cNvSpPr/>
          <p:nvPr/>
        </p:nvSpPr>
        <p:spPr>
          <a:xfrm>
            <a:off x="1237197" y="1203577"/>
            <a:ext cx="9717605" cy="4450846"/>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3D33E04-4FF2-C2E5-8338-93A7EAFD242C}"/>
              </a:ext>
            </a:extLst>
          </p:cNvPr>
          <p:cNvSpPr txBox="1"/>
          <p:nvPr/>
        </p:nvSpPr>
        <p:spPr>
          <a:xfrm>
            <a:off x="2036378" y="1443841"/>
            <a:ext cx="8119242" cy="4062651"/>
          </a:xfrm>
          <a:prstGeom prst="rect">
            <a:avLst/>
          </a:prstGeom>
          <a:noFill/>
        </p:spPr>
        <p:txBody>
          <a:bodyPr wrap="square" rtlCol="0">
            <a:spAutoFit/>
          </a:bodyPr>
          <a:lstStyle/>
          <a:p>
            <a:pPr algn="ctr"/>
            <a:r>
              <a:rPr lang="en-US" sz="3600" dirty="0">
                <a:latin typeface="Myriad Pro" panose="020B0503030403020204" pitchFamily="34" charset="0"/>
              </a:rPr>
              <a:t>"Le véritable caractère de l'Église se mesure non pas à la haute profession qu'elle fait, </a:t>
            </a:r>
            <a:r>
              <a:rPr lang="en-US" sz="3600" b="1" dirty="0">
                <a:latin typeface="Myriad Pro" panose="020B0503030403020204" pitchFamily="34" charset="0"/>
              </a:rPr>
              <a:t>non pas aux noms inscrits sur ses livres</a:t>
            </a:r>
            <a:r>
              <a:rPr lang="en-US" sz="3600" dirty="0">
                <a:latin typeface="Myriad Pro" panose="020B0503030403020204" pitchFamily="34" charset="0"/>
              </a:rPr>
              <a:t>, mais à ce qu'elle fait réellement pour le Maître, </a:t>
            </a:r>
            <a:r>
              <a:rPr lang="en-US" sz="3600" b="1" dirty="0">
                <a:latin typeface="Myriad Pro" panose="020B0503030403020204" pitchFamily="34" charset="0"/>
              </a:rPr>
              <a:t>au nombre de ses ouvriers persévérants et fidèles". </a:t>
            </a:r>
          </a:p>
          <a:p>
            <a:pPr algn="ctr">
              <a:spcBef>
                <a:spcPts val="1200"/>
              </a:spcBef>
            </a:pPr>
            <a:r>
              <a:rPr lang="en-US" sz="3200" i="1" dirty="0">
                <a:latin typeface="Myriad Pro" panose="020B0503030403020204" pitchFamily="34" charset="0"/>
              </a:rPr>
              <a:t>Travailleurs de l'Évangile, </a:t>
            </a:r>
            <a:r>
              <a:rPr lang="en-US" sz="3200" dirty="0">
                <a:latin typeface="Myriad Pro" panose="020B0503030403020204" pitchFamily="34" charset="0"/>
              </a:rPr>
              <a:t>p. 200</a:t>
            </a:r>
          </a:p>
        </p:txBody>
      </p:sp>
      <p:pic>
        <p:nvPicPr>
          <p:cNvPr id="11" name="Picture 10" descr="A blue circle with white letters&#10;&#10;Description automatically generated">
            <a:extLst>
              <a:ext uri="{FF2B5EF4-FFF2-40B4-BE49-F238E27FC236}">
                <a16:creationId xmlns:a16="http://schemas.microsoft.com/office/drawing/2014/main" id="{6A7C5BFE-54D8-B708-0963-AE3DB3D24275}"/>
              </a:ext>
            </a:extLst>
          </p:cNvPr>
          <p:cNvPicPr>
            <a:picLocks noChangeAspect="1"/>
          </p:cNvPicPr>
          <p:nvPr/>
        </p:nvPicPr>
        <p:blipFill>
          <a:blip r:embed="rId3"/>
          <a:stretch>
            <a:fillRect/>
          </a:stretch>
        </p:blipFill>
        <p:spPr>
          <a:xfrm>
            <a:off x="688556" y="623560"/>
            <a:ext cx="1097280" cy="1097280"/>
          </a:xfrm>
          <a:prstGeom prst="rect">
            <a:avLst/>
          </a:prstGeom>
        </p:spPr>
      </p:pic>
    </p:spTree>
    <p:extLst>
      <p:ext uri="{BB962C8B-B14F-4D97-AF65-F5344CB8AC3E}">
        <p14:creationId xmlns:p14="http://schemas.microsoft.com/office/powerpoint/2010/main" val="1656032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2"/>
          <a:srcRect r="32605" b="1"/>
          <a:stretch/>
        </p:blipFill>
        <p:spPr>
          <a:xfrm>
            <a:off x="194948" y="173518"/>
            <a:ext cx="7803277" cy="6512761"/>
          </a:xfrm>
          <a:prstGeom prst="rect">
            <a:avLst/>
          </a:prstGeom>
        </p:spPr>
      </p:pic>
      <p:pic>
        <p:nvPicPr>
          <p:cNvPr id="4" name="Picture 3" descr="Close-up of wheat in a field&#10;&#10;Description automatically generated">
            <a:extLst>
              <a:ext uri="{FF2B5EF4-FFF2-40B4-BE49-F238E27FC236}">
                <a16:creationId xmlns:a16="http://schemas.microsoft.com/office/drawing/2014/main" id="{A028BAE3-96CF-86CE-5AAE-0E93A3D8E515}"/>
              </a:ext>
            </a:extLst>
          </p:cNvPr>
          <p:cNvPicPr>
            <a:picLocks noChangeAspect="1"/>
          </p:cNvPicPr>
          <p:nvPr/>
        </p:nvPicPr>
        <p:blipFill rotWithShape="1">
          <a:blip r:embed="rId3"/>
          <a:srcRect l="14138" t="2530" r="28124" b="2504"/>
          <a:stretch/>
        </p:blipFill>
        <p:spPr>
          <a:xfrm>
            <a:off x="8191649" y="173518"/>
            <a:ext cx="3805403" cy="6512761"/>
          </a:xfrm>
          <a:prstGeom prst="rect">
            <a:avLst/>
          </a:prstGeom>
        </p:spPr>
      </p:pic>
      <p:sp>
        <p:nvSpPr>
          <p:cNvPr id="5" name="TextBox 4">
            <a:extLst>
              <a:ext uri="{FF2B5EF4-FFF2-40B4-BE49-F238E27FC236}">
                <a16:creationId xmlns:a16="http://schemas.microsoft.com/office/drawing/2014/main" id="{DE98FC39-A630-76A8-B766-9C0CD940696C}"/>
              </a:ext>
            </a:extLst>
          </p:cNvPr>
          <p:cNvSpPr txBox="1"/>
          <p:nvPr/>
        </p:nvSpPr>
        <p:spPr>
          <a:xfrm>
            <a:off x="730648" y="2828835"/>
            <a:ext cx="67318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Myriad Pro" panose="020B0503030403020204" pitchFamily="34" charset="0"/>
              </a:rPr>
              <a:t>Le nombre de </a:t>
            </a:r>
            <a:r>
              <a:rPr lang="en-US" sz="3600" b="1" dirty="0">
                <a:latin typeface="Myriad Pro" panose="020B0503030403020204" pitchFamily="34" charset="0"/>
              </a:rPr>
              <a:t>MEMBRES</a:t>
            </a:r>
            <a:r>
              <a:rPr lang="en-US" sz="3600" dirty="0">
                <a:latin typeface="Myriad Pro" panose="020B0503030403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Myriad Pro" panose="020B0503030403020204" pitchFamily="34" charset="0"/>
              </a:rPr>
              <a:t>n'est pas synonyme de succès.</a:t>
            </a:r>
            <a:endParaRPr lang="en-US" sz="3600" b="1" dirty="0">
              <a:latin typeface="Myriad Pro" panose="020B0503030403020204" pitchFamily="34" charset="0"/>
            </a:endParaRPr>
          </a:p>
        </p:txBody>
      </p:sp>
      <p:sp>
        <p:nvSpPr>
          <p:cNvPr id="6" name="TextBox 5">
            <a:extLst>
              <a:ext uri="{FF2B5EF4-FFF2-40B4-BE49-F238E27FC236}">
                <a16:creationId xmlns:a16="http://schemas.microsoft.com/office/drawing/2014/main" id="{3C5B4E66-5B35-6717-A81C-CBE5A63F145E}"/>
              </a:ext>
            </a:extLst>
          </p:cNvPr>
          <p:cNvSpPr txBox="1"/>
          <p:nvPr/>
        </p:nvSpPr>
        <p:spPr>
          <a:xfrm>
            <a:off x="730648" y="4324053"/>
            <a:ext cx="67318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Myriad Pro" panose="020B0503030403020204" pitchFamily="34" charset="0"/>
              </a:rPr>
              <a:t>Le </a:t>
            </a:r>
            <a:r>
              <a:rPr lang="en-US" sz="3600" dirty="0" err="1" smtClean="0">
                <a:latin typeface="Myriad Pro" panose="020B0503030403020204" pitchFamily="34" charset="0"/>
              </a:rPr>
              <a:t>nombre</a:t>
            </a:r>
            <a:r>
              <a:rPr lang="en-US" sz="3600" dirty="0">
                <a:latin typeface="Myriad Pro" panose="020B0503030403020204" pitchFamily="34" charset="0"/>
              </a:rPr>
              <a:t> </a:t>
            </a:r>
            <a:r>
              <a:rPr lang="en-US" sz="3600" b="1" dirty="0" err="1" smtClean="0">
                <a:latin typeface="Myriad Pro" panose="020B0503030403020204" pitchFamily="34" charset="0"/>
              </a:rPr>
              <a:t>d’OUVRIERS</a:t>
            </a:r>
            <a:r>
              <a:rPr lang="en-US" sz="3600" dirty="0" smtClean="0">
                <a:latin typeface="Myriad Pro" panose="020B0503030403020204" pitchFamily="34" charset="0"/>
              </a:rPr>
              <a:t> </a:t>
            </a:r>
            <a:endParaRPr lang="en-US" sz="3600" dirty="0">
              <a:latin typeface="Myriad Pro" panose="020B05030304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Myriad Pro" panose="020B0503030403020204" pitchFamily="34" charset="0"/>
              </a:rPr>
              <a:t>est synonyme de succès.</a:t>
            </a:r>
            <a:endParaRPr lang="en-US" sz="3600" b="1" dirty="0">
              <a:latin typeface="Myriad Pro" panose="020B0503030403020204" pitchFamily="34" charset="0"/>
            </a:endParaRPr>
          </a:p>
        </p:txBody>
      </p:sp>
      <p:sp>
        <p:nvSpPr>
          <p:cNvPr id="7" name="TextBox 6">
            <a:extLst>
              <a:ext uri="{FF2B5EF4-FFF2-40B4-BE49-F238E27FC236}">
                <a16:creationId xmlns:a16="http://schemas.microsoft.com/office/drawing/2014/main" id="{48C5F767-48C7-142B-C1CE-5E117117BB1F}"/>
              </a:ext>
            </a:extLst>
          </p:cNvPr>
          <p:cNvSpPr txBox="1"/>
          <p:nvPr/>
        </p:nvSpPr>
        <p:spPr>
          <a:xfrm>
            <a:off x="100354" y="565979"/>
            <a:ext cx="780327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IMPLICATION </a:t>
            </a:r>
            <a:r>
              <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TOTALE DES MEMBRES</a:t>
            </a:r>
          </a:p>
        </p:txBody>
      </p:sp>
    </p:spTree>
    <p:extLst>
      <p:ext uri="{BB962C8B-B14F-4D97-AF65-F5344CB8AC3E}">
        <p14:creationId xmlns:p14="http://schemas.microsoft.com/office/powerpoint/2010/main" val="1895257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D8F03-3587-8599-03DF-60D997713168}"/>
              </a:ext>
            </a:extLst>
          </p:cNvPr>
          <p:cNvPicPr>
            <a:picLocks noChangeAspect="1"/>
          </p:cNvPicPr>
          <p:nvPr/>
        </p:nvPicPr>
        <p:blipFill rotWithShape="1">
          <a:blip r:embed="rId2"/>
          <a:srcRect l="13715" t="7018" r="14148" b="6562"/>
          <a:stretch/>
        </p:blipFill>
        <p:spPr>
          <a:xfrm rot="21374839">
            <a:off x="276659" y="379693"/>
            <a:ext cx="7633821" cy="6096810"/>
          </a:xfrm>
          <a:prstGeom prst="rect">
            <a:avLst/>
          </a:prstGeom>
        </p:spPr>
      </p:pic>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l="16428" r="50704" b="1"/>
          <a:stretch/>
        </p:blipFill>
        <p:spPr>
          <a:xfrm>
            <a:off x="8185614" y="169917"/>
            <a:ext cx="3807644" cy="6516362"/>
          </a:xfrm>
          <a:prstGeom prst="rect">
            <a:avLst/>
          </a:prstGeom>
        </p:spPr>
      </p:pic>
      <p:sp>
        <p:nvSpPr>
          <p:cNvPr id="4" name="TextBox 3">
            <a:extLst>
              <a:ext uri="{FF2B5EF4-FFF2-40B4-BE49-F238E27FC236}">
                <a16:creationId xmlns:a16="http://schemas.microsoft.com/office/drawing/2014/main" id="{8E78AF26-BB97-63FF-2865-ECCAACD8CC98}"/>
              </a:ext>
            </a:extLst>
          </p:cNvPr>
          <p:cNvSpPr txBox="1"/>
          <p:nvPr/>
        </p:nvSpPr>
        <p:spPr>
          <a:xfrm>
            <a:off x="8185614" y="1458269"/>
            <a:ext cx="380764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smtClean="0">
                <a:solidFill>
                  <a:prstClr val="black"/>
                </a:solidFill>
                <a:latin typeface="Myriad Pro" panose="020B0503030403020204" pitchFamily="34" charset="0"/>
              </a:rPr>
              <a:t>PLANIFICATEUR D’ÉGLISE</a:t>
            </a:r>
            <a:endParaRPr kumimoji="0" lang="en-US" sz="4300" b="1" i="0" u="none" strike="noStrike" kern="1200" cap="none" spc="0" normalizeH="0" baseline="0" noProof="0" dirty="0">
              <a:ln>
                <a:noFill/>
              </a:ln>
              <a:solidFill>
                <a:prstClr val="black"/>
              </a:solidFill>
              <a:effectLst/>
              <a:uLnTx/>
              <a:uFillTx/>
              <a:latin typeface="Myriad Pro" panose="020B0503030403020204" pitchFamily="34" charset="0"/>
            </a:endParaRPr>
          </a:p>
        </p:txBody>
      </p:sp>
      <p:pic>
        <p:nvPicPr>
          <p:cNvPr id="5" name="Picture 4" descr="A logo of a company&#10;&#10;Description automatically generated">
            <a:extLst>
              <a:ext uri="{FF2B5EF4-FFF2-40B4-BE49-F238E27FC236}">
                <a16:creationId xmlns:a16="http://schemas.microsoft.com/office/drawing/2014/main" id="{CA5B4341-1445-81E1-BBA0-46F57C018C51}"/>
              </a:ext>
            </a:extLst>
          </p:cNvPr>
          <p:cNvPicPr>
            <a:picLocks noChangeAspect="1"/>
          </p:cNvPicPr>
          <p:nvPr/>
        </p:nvPicPr>
        <p:blipFill>
          <a:blip r:embed="rId4"/>
          <a:stretch>
            <a:fillRect/>
          </a:stretch>
        </p:blipFill>
        <p:spPr>
          <a:xfrm>
            <a:off x="9138460" y="3444543"/>
            <a:ext cx="1901952" cy="1901952"/>
          </a:xfrm>
          <a:prstGeom prst="rect">
            <a:avLst/>
          </a:prstGeom>
        </p:spPr>
      </p:pic>
    </p:spTree>
    <p:extLst>
      <p:ext uri="{BB962C8B-B14F-4D97-AF65-F5344CB8AC3E}">
        <p14:creationId xmlns:p14="http://schemas.microsoft.com/office/powerpoint/2010/main" val="2290885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green rectangular object with orange stripes&#10;&#10;Description automatically generated">
            <a:extLst>
              <a:ext uri="{FF2B5EF4-FFF2-40B4-BE49-F238E27FC236}">
                <a16:creationId xmlns:a16="http://schemas.microsoft.com/office/drawing/2014/main" id="{54F18CAF-29E2-F6A5-2246-5F2561FC8F1D}"/>
              </a:ext>
            </a:extLst>
          </p:cNvPr>
          <p:cNvPicPr>
            <a:picLocks noChangeAspect="1"/>
          </p:cNvPicPr>
          <p:nvPr/>
        </p:nvPicPr>
        <p:blipFill>
          <a:blip r:embed="rId3"/>
          <a:stretch>
            <a:fillRect/>
          </a:stretch>
        </p:blipFill>
        <p:spPr>
          <a:xfrm>
            <a:off x="0" y="6154057"/>
            <a:ext cx="12192000" cy="703943"/>
          </a:xfrm>
          <a:prstGeom prst="rect">
            <a:avLst/>
          </a:prstGeom>
        </p:spPr>
      </p:pic>
      <p:sp>
        <p:nvSpPr>
          <p:cNvPr id="4" name="Rounded Rectangle 3">
            <a:extLst>
              <a:ext uri="{FF2B5EF4-FFF2-40B4-BE49-F238E27FC236}">
                <a16:creationId xmlns:a16="http://schemas.microsoft.com/office/drawing/2014/main" id="{8E378C5A-501F-1657-5FB0-55A42BD6A566}"/>
              </a:ext>
            </a:extLst>
          </p:cNvPr>
          <p:cNvSpPr/>
          <p:nvPr/>
        </p:nvSpPr>
        <p:spPr>
          <a:xfrm>
            <a:off x="1152395" y="1402915"/>
            <a:ext cx="9807879" cy="4045907"/>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6860DE-1CC0-70BF-6193-D9C288251CBE}"/>
              </a:ext>
            </a:extLst>
          </p:cNvPr>
          <p:cNvSpPr txBox="1"/>
          <p:nvPr/>
        </p:nvSpPr>
        <p:spPr>
          <a:xfrm>
            <a:off x="2199509" y="1994707"/>
            <a:ext cx="8155083" cy="2862322"/>
          </a:xfrm>
          <a:prstGeom prst="rect">
            <a:avLst/>
          </a:prstGeom>
          <a:noFill/>
        </p:spPr>
        <p:txBody>
          <a:bodyPr wrap="square" rtlCol="0">
            <a:spAutoFit/>
          </a:bodyPr>
          <a:lstStyle/>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lang="en-US" sz="3600" dirty="0">
                <a:latin typeface="Myriad Pro" panose="020B0503030403020204" pitchFamily="34" charset="0"/>
              </a:rPr>
              <a:t>Revoir la stratégie globale de TMI</a:t>
            </a: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lang="en-US" sz="3600" dirty="0">
                <a:latin typeface="Myriad Pro" panose="020B0503030403020204" pitchFamily="34" charset="0"/>
              </a:rPr>
              <a:t>Créez votre plan d'évangélisation pour la formation de disciples 2024-2025</a:t>
            </a: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lang="en-US" sz="3600" dirty="0">
                <a:latin typeface="Myriad Pro" panose="020B0503030403020204" pitchFamily="34" charset="0"/>
              </a:rPr>
              <a:t>Obtenir l'approbation du conseil de l'église et mettre en œuvre vos plans</a:t>
            </a:r>
          </a:p>
        </p:txBody>
      </p:sp>
      <p:sp>
        <p:nvSpPr>
          <p:cNvPr id="6" name="TextBox 5">
            <a:extLst>
              <a:ext uri="{FF2B5EF4-FFF2-40B4-BE49-F238E27FC236}">
                <a16:creationId xmlns:a16="http://schemas.microsoft.com/office/drawing/2014/main" id="{C9A2FCD9-871A-1764-0065-557780AFBA6E}"/>
              </a:ext>
            </a:extLst>
          </p:cNvPr>
          <p:cNvSpPr txBox="1"/>
          <p:nvPr/>
        </p:nvSpPr>
        <p:spPr>
          <a:xfrm>
            <a:off x="1390650" y="282181"/>
            <a:ext cx="941070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dirty="0">
                <a:solidFill>
                  <a:prstClr val="black"/>
                </a:solidFill>
                <a:latin typeface="Myriad Pro" panose="020B0503030403020204" pitchFamily="34" charset="0"/>
              </a:rPr>
              <a:t>ÉTAPES POUR LES ÉGLISES LOCALES</a:t>
            </a:r>
            <a:endParaRPr kumimoji="0" lang="en-US" sz="4500" b="1" i="0" u="none" strike="noStrike" kern="1200" cap="none" spc="0" normalizeH="0" baseline="0" noProof="0" dirty="0">
              <a:ln>
                <a:noFill/>
              </a:ln>
              <a:solidFill>
                <a:prstClr val="black"/>
              </a:solidFill>
              <a:effectLst/>
              <a:uLnTx/>
              <a:uFillTx/>
              <a:latin typeface="Myriad Pro" panose="020B0503030403020204" pitchFamily="34" charset="0"/>
            </a:endParaRPr>
          </a:p>
        </p:txBody>
      </p:sp>
    </p:spTree>
    <p:extLst>
      <p:ext uri="{BB962C8B-B14F-4D97-AF65-F5344CB8AC3E}">
        <p14:creationId xmlns:p14="http://schemas.microsoft.com/office/powerpoint/2010/main" val="4140084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r="32605" b="1"/>
          <a:stretch/>
        </p:blipFill>
        <p:spPr>
          <a:xfrm>
            <a:off x="194948" y="173518"/>
            <a:ext cx="7803277" cy="6512761"/>
          </a:xfrm>
          <a:prstGeom prst="rect">
            <a:avLst/>
          </a:prstGeom>
        </p:spPr>
      </p:pic>
      <p:pic>
        <p:nvPicPr>
          <p:cNvPr id="4" name="Picture 3">
            <a:extLst>
              <a:ext uri="{FF2B5EF4-FFF2-40B4-BE49-F238E27FC236}">
                <a16:creationId xmlns:a16="http://schemas.microsoft.com/office/drawing/2014/main" id="{A028BAE3-96CF-86CE-5AAE-0E93A3D8E515}"/>
              </a:ext>
            </a:extLst>
          </p:cNvPr>
          <p:cNvPicPr>
            <a:picLocks noChangeAspect="1"/>
          </p:cNvPicPr>
          <p:nvPr/>
        </p:nvPicPr>
        <p:blipFill>
          <a:blip r:embed="rId4"/>
          <a:srcRect l="28108" r="28108"/>
          <a:stretch/>
        </p:blipFill>
        <p:spPr>
          <a:xfrm>
            <a:off x="8191649" y="173518"/>
            <a:ext cx="3805403" cy="6512761"/>
          </a:xfrm>
          <a:prstGeom prst="rect">
            <a:avLst/>
          </a:prstGeom>
        </p:spPr>
      </p:pic>
      <p:sp>
        <p:nvSpPr>
          <p:cNvPr id="5" name="TextBox 4">
            <a:extLst>
              <a:ext uri="{FF2B5EF4-FFF2-40B4-BE49-F238E27FC236}">
                <a16:creationId xmlns:a16="http://schemas.microsoft.com/office/drawing/2014/main" id="{DE98FC39-A630-76A8-B766-9C0CD940696C}"/>
              </a:ext>
            </a:extLst>
          </p:cNvPr>
          <p:cNvSpPr txBox="1"/>
          <p:nvPr/>
        </p:nvSpPr>
        <p:spPr>
          <a:xfrm>
            <a:off x="730648" y="2459504"/>
            <a:ext cx="673187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Que se passe-t-il si une église (ou une organisation plus importante) a déjà des projets pour 2024-2025 ?</a:t>
            </a:r>
            <a:endParaRPr kumimoji="0" lang="en-US" sz="4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7" name="TextBox 6">
            <a:extLst>
              <a:ext uri="{FF2B5EF4-FFF2-40B4-BE49-F238E27FC236}">
                <a16:creationId xmlns:a16="http://schemas.microsoft.com/office/drawing/2014/main" id="{48C5F767-48C7-142B-C1CE-5E117117BB1F}"/>
              </a:ext>
            </a:extLst>
          </p:cNvPr>
          <p:cNvSpPr txBox="1"/>
          <p:nvPr/>
        </p:nvSpPr>
        <p:spPr>
          <a:xfrm>
            <a:off x="100354" y="565979"/>
            <a:ext cx="7803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QUESTION</a:t>
            </a:r>
          </a:p>
        </p:txBody>
      </p:sp>
    </p:spTree>
    <p:extLst>
      <p:ext uri="{BB962C8B-B14F-4D97-AF65-F5344CB8AC3E}">
        <p14:creationId xmlns:p14="http://schemas.microsoft.com/office/powerpoint/2010/main" val="2691275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AF7BAAD-F5D7-34A9-F823-3F76159106CD}"/>
              </a:ext>
            </a:extLst>
          </p:cNvPr>
          <p:cNvSpPr txBox="1"/>
          <p:nvPr/>
        </p:nvSpPr>
        <p:spPr>
          <a:xfrm>
            <a:off x="1214748" y="153086"/>
            <a:ext cx="976250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2024-2025 ÉVANGÉLISATION PAR LA FORMATION DE DISCIPLES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Formulaire de planification vierge</a:t>
            </a:r>
          </a:p>
        </p:txBody>
      </p:sp>
      <p:pic>
        <p:nvPicPr>
          <p:cNvPr id="5" name="Picture 4" descr="A chart with colorful squares&#10;&#10;Description automatically generated with medium confidence">
            <a:extLst>
              <a:ext uri="{FF2B5EF4-FFF2-40B4-BE49-F238E27FC236}">
                <a16:creationId xmlns:a16="http://schemas.microsoft.com/office/drawing/2014/main" id="{080803F1-F880-E3F9-1237-7ED72923D3D1}"/>
              </a:ext>
            </a:extLst>
          </p:cNvPr>
          <p:cNvPicPr>
            <a:picLocks noChangeAspect="1"/>
          </p:cNvPicPr>
          <p:nvPr/>
        </p:nvPicPr>
        <p:blipFill>
          <a:blip r:embed="rId3"/>
          <a:stretch>
            <a:fillRect/>
          </a:stretch>
        </p:blipFill>
        <p:spPr>
          <a:xfrm>
            <a:off x="12437" y="1878676"/>
            <a:ext cx="12167124" cy="4430260"/>
          </a:xfrm>
          <a:prstGeom prst="rect">
            <a:avLst/>
          </a:prstGeom>
        </p:spPr>
      </p:pic>
    </p:spTree>
    <p:extLst>
      <p:ext uri="{BB962C8B-B14F-4D97-AF65-F5344CB8AC3E}">
        <p14:creationId xmlns:p14="http://schemas.microsoft.com/office/powerpoint/2010/main" val="1743880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r="32605" b="1"/>
          <a:stretch/>
        </p:blipFill>
        <p:spPr>
          <a:xfrm>
            <a:off x="194948" y="173518"/>
            <a:ext cx="7803277" cy="6512761"/>
          </a:xfrm>
          <a:prstGeom prst="rect">
            <a:avLst/>
          </a:prstGeom>
        </p:spPr>
      </p:pic>
      <p:pic>
        <p:nvPicPr>
          <p:cNvPr id="4" name="Picture 3">
            <a:extLst>
              <a:ext uri="{FF2B5EF4-FFF2-40B4-BE49-F238E27FC236}">
                <a16:creationId xmlns:a16="http://schemas.microsoft.com/office/drawing/2014/main" id="{A028BAE3-96CF-86CE-5AAE-0E93A3D8E515}"/>
              </a:ext>
            </a:extLst>
          </p:cNvPr>
          <p:cNvPicPr>
            <a:picLocks noChangeAspect="1"/>
          </p:cNvPicPr>
          <p:nvPr/>
        </p:nvPicPr>
        <p:blipFill>
          <a:blip r:embed="rId4"/>
          <a:srcRect l="28108" r="28108"/>
          <a:stretch/>
        </p:blipFill>
        <p:spPr>
          <a:xfrm>
            <a:off x="8191649" y="173518"/>
            <a:ext cx="3805403" cy="6512761"/>
          </a:xfrm>
          <a:prstGeom prst="rect">
            <a:avLst/>
          </a:prstGeom>
        </p:spPr>
      </p:pic>
      <p:sp>
        <p:nvSpPr>
          <p:cNvPr id="5" name="TextBox 4">
            <a:extLst>
              <a:ext uri="{FF2B5EF4-FFF2-40B4-BE49-F238E27FC236}">
                <a16:creationId xmlns:a16="http://schemas.microsoft.com/office/drawing/2014/main" id="{DE98FC39-A630-76A8-B766-9C0CD940696C}"/>
              </a:ext>
            </a:extLst>
          </p:cNvPr>
          <p:cNvSpPr txBox="1"/>
          <p:nvPr/>
        </p:nvSpPr>
        <p:spPr>
          <a:xfrm>
            <a:off x="749130" y="2459504"/>
            <a:ext cx="669491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Comment </a:t>
            </a: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TMI </a:t>
            </a:r>
            <a:r>
              <a:rPr kumimoji="0" lang="en-US" sz="40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Global</a:t>
            </a:r>
            <a:endPar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aide </a:t>
            </a: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les administrateurs des divisions, des </a:t>
            </a:r>
            <a:r>
              <a:rPr kumimoji="0" lang="en-US" sz="40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unions </a:t>
            </a: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et des </a:t>
            </a:r>
            <a:r>
              <a:rPr kumimoji="0" lang="en-US" sz="40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fédérations</a:t>
            </a:r>
            <a:r>
              <a:rPr kumimoji="0" lang="en-US" sz="40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 </a:t>
            </a: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t>
            </a:r>
            <a:endParaRPr kumimoji="0" lang="en-US" sz="4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7" name="TextBox 6">
            <a:extLst>
              <a:ext uri="{FF2B5EF4-FFF2-40B4-BE49-F238E27FC236}">
                <a16:creationId xmlns:a16="http://schemas.microsoft.com/office/drawing/2014/main" id="{48C5F767-48C7-142B-C1CE-5E117117BB1F}"/>
              </a:ext>
            </a:extLst>
          </p:cNvPr>
          <p:cNvSpPr txBox="1"/>
          <p:nvPr/>
        </p:nvSpPr>
        <p:spPr>
          <a:xfrm>
            <a:off x="100354" y="565979"/>
            <a:ext cx="7803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QUESTION</a:t>
            </a:r>
          </a:p>
        </p:txBody>
      </p:sp>
    </p:spTree>
    <p:extLst>
      <p:ext uri="{BB962C8B-B14F-4D97-AF65-F5344CB8AC3E}">
        <p14:creationId xmlns:p14="http://schemas.microsoft.com/office/powerpoint/2010/main" val="15810243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1309</Words>
  <Application>Microsoft Office PowerPoint</Application>
  <PresentationFormat>Grand écran</PresentationFormat>
  <Paragraphs>56</Paragraphs>
  <Slides>13</Slides>
  <Notes>4</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13</vt:i4>
      </vt:variant>
    </vt:vector>
  </HeadingPairs>
  <TitlesOfParts>
    <vt:vector size="21" baseType="lpstr">
      <vt:lpstr>Advent Sans Logo</vt:lpstr>
      <vt:lpstr>Arial</vt:lpstr>
      <vt:lpstr>Calibri</vt:lpstr>
      <vt:lpstr>Calibri Light</vt:lpstr>
      <vt:lpstr>Myriad Pro</vt:lpstr>
      <vt:lpstr>Symbol</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Sylvain Duval</dc:creator>
  <cp:keywords>, docId:150AF37FDCADA6D8390182B80FF12C92</cp:keywords>
  <cp:lastModifiedBy>Krasimira Naydenova (Federation du Quebec SDA Conference)</cp:lastModifiedBy>
  <cp:revision>10</cp:revision>
  <dcterms:created xsi:type="dcterms:W3CDTF">2025-01-06T20:07:35Z</dcterms:created>
  <dcterms:modified xsi:type="dcterms:W3CDTF">2025-01-13T18:59:46Z</dcterms:modified>
</cp:coreProperties>
</file>